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sd"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1" r:id="rId5"/>
    <p:sldId id="375" r:id="rId6"/>
    <p:sldId id="376" r:id="rId7"/>
    <p:sldId id="377" r:id="rId8"/>
    <p:sldId id="378" r:id="rId9"/>
    <p:sldId id="379" r:id="rId10"/>
    <p:sldId id="380" r:id="rId11"/>
    <p:sldId id="381" r:id="rId12"/>
    <p:sldId id="382" r:id="rId13"/>
    <p:sldId id="389" r:id="rId14"/>
    <p:sldId id="384" r:id="rId15"/>
    <p:sldId id="385" r:id="rId16"/>
    <p:sldId id="386" r:id="rId17"/>
    <p:sldId id="387" r:id="rId18"/>
    <p:sldId id="390" r:id="rId19"/>
  </p:sldIdLst>
  <p:sldSz cx="9144000" cy="6858000" type="screen4x3"/>
  <p:notesSz cx="6858000" cy="9236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bynum" initials="" lastIdx="7" clrIdx="0"/>
  <p:cmAuthor id="7" name="Cari Weston" initials="CW" lastIdx="7" clrIdx="7"/>
  <p:cmAuthor id="1" name="Regina Miles" initials="" lastIdx="0" clrIdx="1"/>
  <p:cmAuthor id="2" name="Heather O'Connor" initials="" lastIdx="1" clrIdx="2"/>
  <p:cmAuthor id="3" name="Shirley Twillman" initials="" lastIdx="1" clrIdx="3"/>
  <p:cmAuthor id="4" name="amaloney" initials="a" lastIdx="15" clrIdx="4"/>
  <p:cmAuthor id="5" name="Jina Etienne" initials="JME" lastIdx="2" clrIdx="5"/>
  <p:cmAuthor id="6" name="Susan Josephson" initials="sj"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9FF"/>
    <a:srgbClr val="CD0010"/>
    <a:srgbClr val="B3B3B3"/>
    <a:srgbClr val="9D0000"/>
    <a:srgbClr val="B22217"/>
    <a:srgbClr val="C23E4B"/>
    <a:srgbClr val="780002"/>
    <a:srgbClr val="656565"/>
    <a:srgbClr val="005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1" autoAdjust="0"/>
    <p:restoredTop sz="82604" autoAdjust="0"/>
  </p:normalViewPr>
  <p:slideViewPr>
    <p:cSldViewPr snapToGrid="0">
      <p:cViewPr varScale="1">
        <p:scale>
          <a:sx n="93" d="100"/>
          <a:sy n="93" d="100"/>
        </p:scale>
        <p:origin x="1512" y="66"/>
      </p:cViewPr>
      <p:guideLst>
        <p:guide orient="horz"/>
        <p:guide/>
      </p:guideLst>
    </p:cSldViewPr>
  </p:slideViewPr>
  <p:outlineViewPr>
    <p:cViewPr>
      <p:scale>
        <a:sx n="33" d="100"/>
        <a:sy n="33" d="100"/>
      </p:scale>
      <p:origin x="0" y="3157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6" d="100"/>
          <a:sy n="86" d="100"/>
        </p:scale>
        <p:origin x="-1842" y="155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80" charset="0"/>
                <a:ea typeface="ＭＳ Ｐゴシック" pitchFamily="80"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0" charset="0"/>
                <a:ea typeface="ＭＳ Ｐゴシック" pitchFamily="80" charset="-128"/>
                <a:cs typeface="+mn-cs"/>
              </a:defRPr>
            </a:lvl1pPr>
          </a:lstStyle>
          <a:p>
            <a:pPr>
              <a:defRPr/>
            </a:pPr>
            <a:fld id="{1AFF49D7-1540-4EC6-8489-171C9BCFA561}" type="datetime1">
              <a:rPr lang="en-US"/>
              <a:pPr>
                <a:defRPr/>
              </a:pPr>
              <a:t>1/21/2015</a:t>
            </a:fld>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80" charset="0"/>
                <a:ea typeface="ＭＳ Ｐゴシック" pitchFamily="80" charset="-128"/>
                <a:cs typeface="+mn-cs"/>
              </a:defRPr>
            </a:lvl1pPr>
          </a:lstStyle>
          <a:p>
            <a:pPr>
              <a:defRPr/>
            </a:pPr>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0" charset="0"/>
                <a:ea typeface="ＭＳ Ｐゴシック" pitchFamily="80" charset="-128"/>
                <a:cs typeface="+mn-cs"/>
              </a:defRPr>
            </a:lvl1pPr>
          </a:lstStyle>
          <a:p>
            <a:pPr>
              <a:defRPr/>
            </a:pPr>
            <a:fld id="{81851650-6F18-424B-961C-D0AD62D640C9}" type="slidenum">
              <a:rPr lang="en-US"/>
              <a:pPr>
                <a:defRPr/>
              </a:pPr>
              <a:t>‹#›</a:t>
            </a:fld>
            <a:endParaRPr lang="en-US" dirty="0"/>
          </a:p>
        </p:txBody>
      </p:sp>
    </p:spTree>
    <p:extLst>
      <p:ext uri="{BB962C8B-B14F-4D97-AF65-F5344CB8AC3E}">
        <p14:creationId xmlns:p14="http://schemas.microsoft.com/office/powerpoint/2010/main" val="2553173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80" charset="0"/>
                <a:ea typeface="ＭＳ Ｐゴシック" pitchFamily="80" charset="-128"/>
                <a:cs typeface="+mn-cs"/>
              </a:defRPr>
            </a:lvl1pPr>
          </a:lstStyle>
          <a:p>
            <a:pPr>
              <a:defRPr/>
            </a:pPr>
            <a:endParaRPr lang="en-US"/>
          </a:p>
        </p:txBody>
      </p:sp>
      <p:sp>
        <p:nvSpPr>
          <p:cNvPr id="3" name="Date Placeholder 2"/>
          <p:cNvSpPr>
            <a:spLocks noGrp="1"/>
          </p:cNvSpPr>
          <p:nvPr>
            <p:ph type="dt" idx="1"/>
          </p:nvPr>
        </p:nvSpPr>
        <p:spPr>
          <a:xfrm>
            <a:off x="3884613" y="0"/>
            <a:ext cx="2971800" cy="46180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0" charset="0"/>
                <a:ea typeface="ＭＳ Ｐゴシック" pitchFamily="80" charset="-128"/>
                <a:cs typeface="+mn-cs"/>
              </a:defRPr>
            </a:lvl1pPr>
          </a:lstStyle>
          <a:p>
            <a:pPr>
              <a:defRPr/>
            </a:pPr>
            <a:fld id="{27DDD81C-1454-4D5A-8940-EB1F6D055333}" type="datetime1">
              <a:rPr lang="en-US"/>
              <a:pPr>
                <a:defRPr/>
              </a:pPr>
              <a:t>1/21/2015</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87136"/>
            <a:ext cx="5486400" cy="4156234"/>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80" charset="0"/>
                <a:ea typeface="ＭＳ Ｐゴシック" pitchFamily="80" charset="-128"/>
                <a:cs typeface="+mn-cs"/>
              </a:defRPr>
            </a:lvl1pPr>
          </a:lstStyle>
          <a:p>
            <a:pPr>
              <a:defRPr/>
            </a:pPr>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0" charset="0"/>
                <a:ea typeface="ＭＳ Ｐゴシック" pitchFamily="80" charset="-128"/>
                <a:cs typeface="+mn-cs"/>
              </a:defRPr>
            </a:lvl1pPr>
          </a:lstStyle>
          <a:p>
            <a:pPr>
              <a:defRPr/>
            </a:pPr>
            <a:fld id="{9DD1320B-444D-4787-B6EE-54C0A328FCD6}" type="slidenum">
              <a:rPr lang="en-US"/>
              <a:pPr>
                <a:defRPr/>
              </a:pPr>
              <a:t>‹#›</a:t>
            </a:fld>
            <a:endParaRPr lang="en-US" dirty="0"/>
          </a:p>
        </p:txBody>
      </p:sp>
    </p:spTree>
    <p:extLst>
      <p:ext uri="{BB962C8B-B14F-4D97-AF65-F5344CB8AC3E}">
        <p14:creationId xmlns:p14="http://schemas.microsoft.com/office/powerpoint/2010/main" val="40192318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4"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Good [morning/afternoon].</a:t>
            </a:r>
            <a:r>
              <a:rPr lang="en-US" baseline="0" dirty="0" smtClean="0"/>
              <a:t> </a:t>
            </a:r>
            <a:r>
              <a:rPr lang="en-US" dirty="0" smtClean="0"/>
              <a:t>My name is [name]</a:t>
            </a:r>
            <a:r>
              <a:rPr lang="en-US" baseline="0" dirty="0" smtClean="0"/>
              <a:t> and</a:t>
            </a:r>
            <a:r>
              <a:rPr lang="en-US" dirty="0" smtClean="0"/>
              <a:t> I’m with [name of firm].</a:t>
            </a:r>
            <a:r>
              <a:rPr lang="en-US" baseline="0" dirty="0" smtClean="0"/>
              <a:t> I want to thank </a:t>
            </a:r>
            <a:r>
              <a:rPr lang="en-US" dirty="0" smtClean="0"/>
              <a:t>you for the opportunity to speak with you today/this morning/this afternoon.</a:t>
            </a:r>
          </a:p>
          <a:p>
            <a:endParaRPr lang="en-US" dirty="0" smtClean="0"/>
          </a:p>
          <a:p>
            <a:r>
              <a:rPr lang="en-US" dirty="0" smtClean="0"/>
              <a:t>The</a:t>
            </a:r>
            <a:r>
              <a:rPr lang="en-US" baseline="0" dirty="0" smtClean="0"/>
              <a:t> subject for today is taxes.  We are in unusual times, with so many of the tax laws scheduled to expire or significantly change.  It is expected that Congress will take action to extend many of these provisions, but no one is sure yet when and how significant the changes will be.  Today, we will explore some of the tax planning strategies you may want to consider in these times of uncertainty.</a:t>
            </a:r>
            <a:endParaRPr lang="en-US" sz="1200" kern="1200" dirty="0" smtClean="0">
              <a:solidFill>
                <a:schemeClr val="tx1"/>
              </a:solidFill>
              <a:latin typeface="+mn-lt"/>
              <a:ea typeface="ＭＳ Ｐゴシック" pitchFamily="-112" charset="-128"/>
              <a:cs typeface="ＭＳ Ｐゴシック" pitchFamily="-112" charset="-128"/>
            </a:endParaRPr>
          </a:p>
          <a:p>
            <a:endParaRPr lang="en-US" dirty="0"/>
          </a:p>
        </p:txBody>
      </p:sp>
    </p:spTree>
    <p:extLst>
      <p:ext uri="{BB962C8B-B14F-4D97-AF65-F5344CB8AC3E}">
        <p14:creationId xmlns:p14="http://schemas.microsoft.com/office/powerpoint/2010/main" val="514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4"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ＭＳ Ｐゴシック" pitchFamily="-112" charset="-128"/>
                <a:cs typeface="ＭＳ Ｐゴシック" pitchFamily="-112" charset="-128"/>
              </a:rPr>
              <a:t>So we’ve looked at some of the new provisions that might impact your returns this year.  Now let’s look a few other things issues you may want have on your radar as you plan moving forward.</a:t>
            </a:r>
          </a:p>
          <a:p>
            <a:endParaRPr lang="en-US" sz="1200" kern="1200" dirty="0" smtClean="0">
              <a:solidFill>
                <a:schemeClr val="tx1"/>
              </a:solidFill>
              <a:latin typeface="+mn-lt"/>
              <a:ea typeface="ＭＳ Ｐゴシック" pitchFamily="-112" charset="-128"/>
              <a:cs typeface="ＭＳ Ｐゴシック" pitchFamily="-112" charset="-128"/>
            </a:endParaRPr>
          </a:p>
          <a:p>
            <a:endParaRPr lang="en-US" dirty="0"/>
          </a:p>
        </p:txBody>
      </p:sp>
    </p:spTree>
    <p:extLst>
      <p:ext uri="{BB962C8B-B14F-4D97-AF65-F5344CB8AC3E}">
        <p14:creationId xmlns:p14="http://schemas.microsoft.com/office/powerpoint/2010/main" val="396301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setting up a new business, choosing the entity that meets your business and tax needs can lower your taxes and make it easier to run your company more efficiently. Changing organizational form involves many potential tax traps and other non-tax concerns that must be considered.  Factors to consider include legal liability, profit distribution, self-employment taxes and payroll taxes. Individual state laws will affect benefits of entity choice as the entities are established under state law.  For example, an LLC in one state may have more favorable legal or tax benefits than another state.</a:t>
            </a:r>
          </a:p>
          <a:p>
            <a:endParaRPr lang="en-US" sz="12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smtClean="0">
              <a:solidFill>
                <a:srgbClr val="FF0000"/>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11</a:t>
            </a:fld>
            <a:endParaRPr lang="en-US"/>
          </a:p>
        </p:txBody>
      </p:sp>
    </p:spTree>
    <p:extLst>
      <p:ext uri="{BB962C8B-B14F-4D97-AF65-F5344CB8AC3E}">
        <p14:creationId xmlns:p14="http://schemas.microsoft.com/office/powerpoint/2010/main" val="41719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Qualified retirement plans offer many tax benefits to both the employer and employees. With traditional plans, employers get a tax deduction for contributions, and employees may be allowed to make pre-tax contributions and defer taxes on income until distribution. In Roth plans, employees do not get tax deductions for contributions, but qualified distributions and withdrawals are tax-free. In addition, assets held in qualified plans generally are protected from creditors of both employees and employers. However, these plans are heavily regulated and include different contribution limits and matching requirements. Plans may have nondiscrimination requirements and top-heavy rules, which require their own tax-filing obligations.</a:t>
            </a: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12</a:t>
            </a:fld>
            <a:endParaRPr lang="en-US"/>
          </a:p>
        </p:txBody>
      </p:sp>
    </p:spTree>
    <p:extLst>
      <p:ext uri="{BB962C8B-B14F-4D97-AF65-F5344CB8AC3E}">
        <p14:creationId xmlns:p14="http://schemas.microsoft.com/office/powerpoint/2010/main" val="26805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states disallow deductions that can be taken on a federal return and may tax income that is exempt from federal tax. For example, some states have more restrictive net operating loss carryover rules than the federal government and do not allow favorable tax treatment for long-term capital gains. At the same time, states also have their own set of credits and deductions that can help lower taxes. </a:t>
            </a: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13</a:t>
            </a:fld>
            <a:endParaRPr lang="en-US"/>
          </a:p>
        </p:txBody>
      </p:sp>
    </p:spTree>
    <p:extLst>
      <p:ext uri="{BB962C8B-B14F-4D97-AF65-F5344CB8AC3E}">
        <p14:creationId xmlns:p14="http://schemas.microsoft.com/office/powerpoint/2010/main" val="344337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to Q&amp;A, I just want to provide some context.  So many things have a tax consequence – changing jobs, having children, planning for retirement, exercising stock options, a promotion with a nice raise, opting into an employer-provided retirement plan like a 401(k), transitioning parents into long term care – I could go on, but you get the idea.  Today, we touched on the major topics at a very high level, but with ever changing tax laws plus changes to your situation, it is always a good idea to review how the tax laws impact you. That is where we can help.  It is what we do year-round.  </a:t>
            </a:r>
          </a:p>
          <a:p>
            <a:endParaRPr lang="en-US" dirty="0" smtClean="0"/>
          </a:p>
          <a:p>
            <a:r>
              <a:rPr lang="en-US" dirty="0" smtClean="0"/>
              <a:t>We can answer quick questions or provide an in-depth tax projection to help you anticipate how these new tax laws will affect your returns.  So, don’t hesitate to reach out to us after today’s presentation if you’d like to discuss something in more detail that we were able to cover with you today.</a:t>
            </a:r>
          </a:p>
          <a:p>
            <a:endParaRPr lang="en-US" dirty="0" smtClean="0"/>
          </a:p>
          <a:p>
            <a:r>
              <a:rPr lang="en-US" dirty="0" smtClean="0"/>
              <a:t>And with that, we’ll move on to Q&amp;A and take any questions you have </a:t>
            </a:r>
            <a:r>
              <a:rPr lang="en-US" b="1" i="1" dirty="0" smtClean="0"/>
              <a:t>(Note to Presenter: After</a:t>
            </a:r>
            <a:r>
              <a:rPr lang="en-US" b="1" i="1" baseline="0" dirty="0" smtClean="0"/>
              <a:t> this last statement, </a:t>
            </a:r>
            <a:r>
              <a:rPr lang="en-US" b="1" i="1" dirty="0" smtClean="0"/>
              <a:t>move forward to the next slide and open up the floor for participant questions)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9DD1320B-444D-4787-B6EE-54C0A328FCD6}" type="slidenum">
              <a:rPr lang="en-US" smtClean="0"/>
              <a:pPr>
                <a:defRPr/>
              </a:pPr>
              <a:t>14</a:t>
            </a:fld>
            <a:endParaRPr lang="en-US" dirty="0"/>
          </a:p>
        </p:txBody>
      </p:sp>
    </p:spTree>
    <p:extLst>
      <p:ext uri="{BB962C8B-B14F-4D97-AF65-F5344CB8AC3E}">
        <p14:creationId xmlns:p14="http://schemas.microsoft.com/office/powerpoint/2010/main" val="195087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Thank you!</a:t>
            </a:r>
            <a:r>
              <a:rPr lang="en-US" baseline="0" dirty="0" smtClean="0"/>
              <a:t>  It was a pleasure being with you today and I welcome you to contact me with questions anytime!  </a:t>
            </a:r>
            <a:r>
              <a:rPr lang="en-US" baseline="0" smtClean="0"/>
              <a:t>We would love the opportunity to talk with you about how we can be of service.</a:t>
            </a:r>
            <a:endParaRPr lang="en-US" smtClean="0"/>
          </a:p>
          <a:p>
            <a:endParaRPr lang="en-US" dirty="0" smtClean="0">
              <a:ea typeface="ＭＳ Ｐゴシック" pitchFamily="34" charset="-128"/>
            </a:endParaRPr>
          </a:p>
        </p:txBody>
      </p:sp>
    </p:spTree>
    <p:extLst>
      <p:ext uri="{BB962C8B-B14F-4D97-AF65-F5344CB8AC3E}">
        <p14:creationId xmlns:p14="http://schemas.microsoft.com/office/powerpoint/2010/main" val="129165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Tax law provisions can often benefit small businesses, so it’s important to know which ones apply and what they can mean to your company.  </a:t>
            </a: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2</a:t>
            </a:fld>
            <a:endParaRPr lang="en-US"/>
          </a:p>
        </p:txBody>
      </p:sp>
    </p:spTree>
    <p:extLst>
      <p:ext uri="{BB962C8B-B14F-4D97-AF65-F5344CB8AC3E}">
        <p14:creationId xmlns:p14="http://schemas.microsoft.com/office/powerpoint/2010/main" val="389631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care</a:t>
            </a:r>
            <a:r>
              <a:rPr lang="en-US" baseline="0" dirty="0" smtClean="0"/>
              <a:t> reform has been a hot topic for small businesses, and some last-minute postponements have made it even more confusing.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t>
            </a:r>
            <a:r>
              <a:rPr lang="en-US" dirty="0" smtClean="0"/>
              <a:t>he Small Business Health Care Tax Credit is a valuable tool for offsetting the cost of coverage. For tax years 2010 through 2013, the maximum credit is 35% of premiums paid. </a:t>
            </a:r>
            <a:r>
              <a:rPr lang="en-US" dirty="0" smtClean="0">
                <a:solidFill>
                  <a:srgbClr val="FF0000"/>
                </a:solidFill>
              </a:rPr>
              <a:t>For small tax-exempt organizations</a:t>
            </a:r>
            <a:r>
              <a:rPr lang="en-US" dirty="0" smtClean="0"/>
              <a:t>, it is 25% of premiums paid. But there will be changes to the credit beginning in 2014.</a:t>
            </a: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3</a:t>
            </a:fld>
            <a:endParaRPr lang="en-US"/>
          </a:p>
        </p:txBody>
      </p:sp>
    </p:spTree>
    <p:extLst>
      <p:ext uri="{BB962C8B-B14F-4D97-AF65-F5344CB8AC3E}">
        <p14:creationId xmlns:p14="http://schemas.microsoft.com/office/powerpoint/2010/main" val="25036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112" charset="-128"/>
                <a:cs typeface="ＭＳ Ｐゴシック" pitchFamily="-112" charset="-128"/>
              </a:rPr>
              <a:t>An enhanced version of the Small Business Health Care Tax Credit (35% for small employers and 25% for small tax-exempt employers) will increase to 50% and 35%, respectively, to qualified small employers that participate in the Small Business Health Options Program (SHOP). The credit can be claimed for any two consecutive taxable years through the SHOP beginning in 2014. </a:t>
            </a:r>
            <a:r>
              <a:rPr lang="en-US" sz="1200" b="0" i="1" u="none" strike="noStrike" kern="1200" baseline="0" dirty="0" smtClean="0">
                <a:solidFill>
                  <a:schemeClr val="tx1"/>
                </a:solidFill>
                <a:latin typeface="+mn-lt"/>
                <a:ea typeface="ＭＳ Ｐゴシック" pitchFamily="-112" charset="-128"/>
                <a:cs typeface="ＭＳ Ｐゴシック" pitchFamily="-112" charset="-128"/>
              </a:rPr>
              <a:t>Note: This is a federal credit and some states may also have additional tax credits available</a:t>
            </a:r>
            <a:endParaRPr lang="en-US" dirty="0" smtClean="0"/>
          </a:p>
          <a:p>
            <a:endParaRPr lang="en-US" dirty="0" smtClean="0"/>
          </a:p>
          <a:p>
            <a:r>
              <a:rPr lang="en-US" dirty="0" smtClean="0"/>
              <a:t>Self employed taxpayers</a:t>
            </a:r>
            <a:r>
              <a:rPr lang="en-US" baseline="0" dirty="0" smtClean="0"/>
              <a:t> are not required to participate in the Health Options program (aka SHOP) and can use the individual Health Insurance Marketplace.</a:t>
            </a:r>
          </a:p>
          <a:p>
            <a:endParaRPr lang="en-US" baseline="0" dirty="0" smtClean="0"/>
          </a:p>
        </p:txBody>
      </p:sp>
      <p:sp>
        <p:nvSpPr>
          <p:cNvPr id="4" name="Slide Number Placeholder 3"/>
          <p:cNvSpPr>
            <a:spLocks noGrp="1"/>
          </p:cNvSpPr>
          <p:nvPr>
            <p:ph type="sldNum" sz="quarter" idx="10"/>
          </p:nvPr>
        </p:nvSpPr>
        <p:spPr/>
        <p:txBody>
          <a:bodyPr/>
          <a:lstStyle/>
          <a:p>
            <a:fld id="{61F31102-A947-4DDA-80C6-88DDD24FED4F}" type="slidenum">
              <a:rPr lang="en-US" smtClean="0"/>
              <a:t>4</a:t>
            </a:fld>
            <a:endParaRPr lang="en-US"/>
          </a:p>
        </p:txBody>
      </p:sp>
    </p:spTree>
    <p:extLst>
      <p:ext uri="{BB962C8B-B14F-4D97-AF65-F5344CB8AC3E}">
        <p14:creationId xmlns:p14="http://schemas.microsoft.com/office/powerpoint/2010/main" val="57903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should not be taken by surprise by some of the law’s other provisions, including a requirement that new hires should not wait more than 90 days to begin employer-provided health coverage.</a:t>
            </a:r>
          </a:p>
          <a:p>
            <a:endParaRPr lang="en-US" dirty="0" smtClean="0"/>
          </a:p>
          <a:p>
            <a:r>
              <a:rPr lang="en-US" dirty="0" smtClean="0"/>
              <a:t>Often referred</a:t>
            </a:r>
            <a:r>
              <a:rPr lang="en-US" baseline="0" dirty="0" smtClean="0"/>
              <a:t> to as the “play or pay” rules, </a:t>
            </a:r>
            <a:r>
              <a:rPr lang="en-US" dirty="0" smtClean="0"/>
              <a:t>an employer with 50 or more full-time employees (including full-time equivalents) who does not offer insurance</a:t>
            </a:r>
            <a:r>
              <a:rPr lang="en-US" baseline="0" dirty="0" smtClean="0"/>
              <a:t> and any</a:t>
            </a:r>
            <a:r>
              <a:rPr lang="en-US" dirty="0" smtClean="0"/>
              <a:t> full-time employee buys subsidized coverage through an exchange, the employer pays a penalty of $2,000 per employee, minus the first 30 employees.</a:t>
            </a:r>
          </a:p>
          <a:p>
            <a:endParaRPr lang="en-US" dirty="0" smtClean="0"/>
          </a:p>
          <a:p>
            <a:r>
              <a:rPr lang="en-US" dirty="0" smtClean="0"/>
              <a:t>For those who offer insurance that does not meet the minimum value test, the employer</a:t>
            </a:r>
            <a:r>
              <a:rPr lang="en-US" baseline="0" dirty="0" smtClean="0"/>
              <a:t> pays a penalty of $3,000 ($250 per month) for each full-time employee who buys subsidized coverage through an exchange, </a:t>
            </a:r>
            <a:r>
              <a:rPr lang="en-US" dirty="0" smtClean="0"/>
              <a:t>less the first 30, receiving a premium credit (certain conditions apply).</a:t>
            </a:r>
          </a:p>
          <a:p>
            <a:endParaRPr lang="en-US" dirty="0" smtClean="0"/>
          </a:p>
          <a:p>
            <a:r>
              <a:rPr lang="en-US" dirty="0" smtClean="0"/>
              <a:t>This fee will be computed annually. When calculating the fee owed, an employer paying $2,000 per full-time employee would subtract the first 30 full-time employees.  Also note that “full time” is defined as average working hours of at least 30 hours. Depending on your number of employees, the fees for not providing coverage can be significant. </a:t>
            </a:r>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5</a:t>
            </a:fld>
            <a:endParaRPr lang="en-US"/>
          </a:p>
        </p:txBody>
      </p:sp>
    </p:spTree>
    <p:extLst>
      <p:ext uri="{BB962C8B-B14F-4D97-AF65-F5344CB8AC3E}">
        <p14:creationId xmlns:p14="http://schemas.microsoft.com/office/powerpoint/2010/main" val="126794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extension is good news about a popular deduction. Rather than capitalizing and depreciating the cost of the property over time, small businesses can use Section 179 to immediately write off up to $500,000 of eligible tangible business property. The deduction applies to most tangible personal business property placed in service during the tax year, including computers, office furniture, vehicles and machinery, as well as off-the-shelf computer software and qualified real property. The deduction may be reduced or may not apply to businesses that acquire $2 million or more in new property in a single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Business property costs that can’t be immediately deducted as a Section 179 expense may still qualify for bonus depreciation. Bonus depreciation means a deduction of up to 50% of the cost in the first year the asset is placed into service, with any remaining basis subject to regular depreciation rules.</a:t>
            </a:r>
          </a:p>
          <a:p>
            <a:endParaRPr lang="en-US"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Both the Section 179 and bonus depreciation deductions provide immediate tax relief, increasing cash flow and reducing the after-tax costs of investing in new business property.</a:t>
            </a:r>
            <a:endParaRPr lang="en-US" sz="1200" kern="1200" dirty="0" smtClean="0">
              <a:solidFill>
                <a:schemeClr val="tx1"/>
              </a:solidFill>
              <a:effectLst/>
              <a:latin typeface="+mn-lt"/>
              <a:ea typeface="ＭＳ Ｐゴシック" pitchFamily="-112" charset="-128"/>
              <a:cs typeface="ＭＳ Ｐゴシック" pitchFamily="-112" charset="-128"/>
            </a:endParaRPr>
          </a:p>
          <a:p>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6</a:t>
            </a:fld>
            <a:endParaRPr lang="en-US"/>
          </a:p>
        </p:txBody>
      </p:sp>
    </p:spTree>
    <p:extLst>
      <p:ext uri="{BB962C8B-B14F-4D97-AF65-F5344CB8AC3E}">
        <p14:creationId xmlns:p14="http://schemas.microsoft.com/office/powerpoint/2010/main" val="247383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Business</a:t>
            </a:r>
            <a:r>
              <a:rPr lang="en-US" sz="1200" kern="1200" baseline="0" dirty="0" smtClean="0">
                <a:solidFill>
                  <a:schemeClr val="tx1"/>
                </a:solidFill>
                <a:effectLst/>
                <a:latin typeface="+mn-lt"/>
                <a:ea typeface="+mn-ea"/>
                <a:cs typeface="+mn-cs"/>
              </a:rPr>
              <a:t> owners should be aware that t</a:t>
            </a:r>
            <a:r>
              <a:rPr lang="en-US" sz="1200" kern="1200" dirty="0" smtClean="0">
                <a:solidFill>
                  <a:schemeClr val="tx1"/>
                </a:solidFill>
                <a:effectLst/>
                <a:latin typeface="+mn-lt"/>
                <a:ea typeface="+mn-ea"/>
                <a:cs typeface="+mn-cs"/>
              </a:rPr>
              <a:t>here may be tax implications for taxpayers</a:t>
            </a:r>
            <a:r>
              <a:rPr lang="en-US" sz="1200" kern="1200" baseline="0" dirty="0" smtClean="0">
                <a:solidFill>
                  <a:schemeClr val="tx1"/>
                </a:solidFill>
                <a:effectLst/>
                <a:latin typeface="+mn-lt"/>
                <a:ea typeface="+mn-ea"/>
                <a:cs typeface="+mn-cs"/>
              </a:rPr>
              <a:t> who </a:t>
            </a:r>
            <a:r>
              <a:rPr lang="en-US" sz="1200" kern="1200" dirty="0" smtClean="0">
                <a:solidFill>
                  <a:schemeClr val="tx1"/>
                </a:solidFill>
                <a:effectLst/>
                <a:latin typeface="+mn-lt"/>
                <a:ea typeface="+mn-ea"/>
                <a:cs typeface="+mn-cs"/>
              </a:rPr>
              <a:t>plan to sell stocks or other</a:t>
            </a:r>
            <a:r>
              <a:rPr lang="en-US" sz="1200" kern="1200" baseline="0" dirty="0" smtClean="0">
                <a:solidFill>
                  <a:schemeClr val="tx1"/>
                </a:solidFill>
                <a:effectLst/>
                <a:latin typeface="+mn-lt"/>
                <a:ea typeface="+mn-ea"/>
                <a:cs typeface="+mn-cs"/>
              </a:rPr>
              <a:t> investment assets, due to the higher dividend income and long-term capital gains tax rate.  The tax impact can be minimized through proper planning before making any sales of stocks or other investment assets. </a:t>
            </a:r>
            <a:endParaRPr lang="en-US" dirty="0"/>
          </a:p>
        </p:txBody>
      </p:sp>
      <p:sp>
        <p:nvSpPr>
          <p:cNvPr id="4" name="Slide Number Placeholder 3"/>
          <p:cNvSpPr>
            <a:spLocks noGrp="1"/>
          </p:cNvSpPr>
          <p:nvPr>
            <p:ph type="sldNum" sz="quarter" idx="10"/>
          </p:nvPr>
        </p:nvSpPr>
        <p:spPr/>
        <p:txBody>
          <a:bodyPr/>
          <a:lstStyle/>
          <a:p>
            <a:fld id="{EBA2C4ED-08FE-4C38-9A29-7AFEC3F984D8}" type="slidenum">
              <a:rPr lang="en-US" smtClean="0"/>
              <a:t>7</a:t>
            </a:fld>
            <a:endParaRPr lang="en-US"/>
          </a:p>
        </p:txBody>
      </p:sp>
    </p:spTree>
    <p:extLst>
      <p:ext uri="{BB962C8B-B14F-4D97-AF65-F5344CB8AC3E}">
        <p14:creationId xmlns:p14="http://schemas.microsoft.com/office/powerpoint/2010/main" val="355465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tax applies to common investment assets such as s</a:t>
            </a:r>
            <a:r>
              <a:rPr lang="en-US" dirty="0" smtClean="0"/>
              <a:t>tocks and bonds,</a:t>
            </a:r>
            <a:r>
              <a:rPr lang="en-US" baseline="0" dirty="0" smtClean="0"/>
              <a:t> c</a:t>
            </a:r>
            <a:r>
              <a:rPr lang="en-US" dirty="0" smtClean="0"/>
              <a:t>ertificates of deposit</a:t>
            </a:r>
            <a:r>
              <a:rPr lang="en-US" baseline="0" dirty="0" smtClean="0"/>
              <a:t> and m</a:t>
            </a:r>
            <a:r>
              <a:rPr lang="en-US" dirty="0" smtClean="0"/>
              <a:t>utual funds.</a:t>
            </a:r>
            <a:r>
              <a:rPr lang="en-US" sz="1200" kern="1200" dirty="0" smtClean="0">
                <a:solidFill>
                  <a:schemeClr val="tx1"/>
                </a:solidFill>
                <a:effectLst/>
                <a:latin typeface="+mn-lt"/>
                <a:ea typeface="+mn-ea"/>
                <a:cs typeface="+mn-cs"/>
              </a:rPr>
              <a:t> For income earned this year, the highest individual income tax rate will be 39.6%. For taxpayers at this level, the dividend income and long-term capital gains tax rate also jumps from 15% to 20% (23.8% if the Medicare surtax on net investment income applies).  Dividends and long-term capital gains for other taxpayers remain the same, at rates ranging from 0 to 15%.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BA2C4ED-08FE-4C38-9A29-7AFEC3F984D8}" type="slidenum">
              <a:rPr lang="en-US" smtClean="0"/>
              <a:t>8</a:t>
            </a:fld>
            <a:endParaRPr lang="en-US"/>
          </a:p>
        </p:txBody>
      </p:sp>
    </p:spTree>
    <p:extLst>
      <p:ext uri="{BB962C8B-B14F-4D97-AF65-F5344CB8AC3E}">
        <p14:creationId xmlns:p14="http://schemas.microsoft.com/office/powerpoint/2010/main" val="419751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taxpayers are fearful of taking the home office deduction as it has developed a reputation for being a "red flag" for an audit.  While you need to be careful to understand and comply with the IRS rules for </a:t>
            </a:r>
            <a:r>
              <a:rPr lang="en-US" dirty="0" err="1" smtClean="0"/>
              <a:t>deductibilty</a:t>
            </a:r>
            <a:r>
              <a:rPr lang="en-US" dirty="0" smtClean="0"/>
              <a:t>, this deduction</a:t>
            </a:r>
            <a:r>
              <a:rPr lang="en-US" baseline="0" dirty="0" smtClean="0"/>
              <a:t> </a:t>
            </a:r>
            <a:r>
              <a:rPr lang="en-US" dirty="0" smtClean="0"/>
              <a:t>can be a substantial tax savings vehicle for both regular and self employment income if you are eligible and should not be overlooked.   In addition, deductions such as interest and property taxes allocable to the home office are still permitted as an itemized deduction for those who use the new safe harbor.</a:t>
            </a:r>
            <a:endParaRPr lang="en-US" dirty="0"/>
          </a:p>
        </p:txBody>
      </p:sp>
      <p:sp>
        <p:nvSpPr>
          <p:cNvPr id="4" name="Slide Number Placeholder 3"/>
          <p:cNvSpPr>
            <a:spLocks noGrp="1"/>
          </p:cNvSpPr>
          <p:nvPr>
            <p:ph type="sldNum" sz="quarter" idx="10"/>
          </p:nvPr>
        </p:nvSpPr>
        <p:spPr/>
        <p:txBody>
          <a:bodyPr/>
          <a:lstStyle/>
          <a:p>
            <a:fld id="{61F31102-A947-4DDA-80C6-88DDD24FED4F}" type="slidenum">
              <a:rPr lang="en-US" smtClean="0"/>
              <a:t>9</a:t>
            </a:fld>
            <a:endParaRPr lang="en-US"/>
          </a:p>
        </p:txBody>
      </p:sp>
    </p:spTree>
    <p:extLst>
      <p:ext uri="{BB962C8B-B14F-4D97-AF65-F5344CB8AC3E}">
        <p14:creationId xmlns:p14="http://schemas.microsoft.com/office/powerpoint/2010/main" val="179396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descr="CPA Web-right_ALL blk.png"/>
          <p:cNvPicPr>
            <a:picLocks noChangeAspect="1"/>
          </p:cNvPicPr>
          <p:nvPr userDrawn="1"/>
        </p:nvPicPr>
        <p:blipFill>
          <a:blip r:embed="rId3"/>
          <a:srcRect/>
          <a:stretch>
            <a:fillRect/>
          </a:stretch>
        </p:blipFill>
        <p:spPr bwMode="auto">
          <a:xfrm>
            <a:off x="492125" y="6142038"/>
            <a:ext cx="1622425" cy="239712"/>
          </a:xfrm>
          <a:prstGeom prst="rect">
            <a:avLst/>
          </a:prstGeom>
          <a:noFill/>
          <a:ln w="9525">
            <a:noFill/>
            <a:miter lim="800000"/>
            <a:headEnd/>
            <a:tailEnd/>
          </a:ln>
        </p:spPr>
      </p:pic>
      <p:sp>
        <p:nvSpPr>
          <p:cNvPr id="5" name="Picture Placeholder 4"/>
          <p:cNvSpPr>
            <a:spLocks noGrp="1"/>
          </p:cNvSpPr>
          <p:nvPr>
            <p:ph type="pic" sz="quarter" idx="10"/>
          </p:nvPr>
        </p:nvSpPr>
        <p:spPr>
          <a:xfrm>
            <a:off x="314325" y="304800"/>
            <a:ext cx="8512175" cy="3121025"/>
          </a:xfrm>
          <a:prstGeom prst="rect">
            <a:avLst/>
          </a:prstGeom>
        </p:spPr>
        <p:txBody>
          <a:bodyPr vert="horz"/>
          <a:lstStyle/>
          <a:p>
            <a:pPr lvl="0"/>
            <a:endParaRPr lang="en-US" noProof="0"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655" y="5881202"/>
            <a:ext cx="1775298" cy="500547"/>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12"/>
          <p:cNvSpPr txBox="1"/>
          <p:nvPr userDrawn="1"/>
        </p:nvSpPr>
        <p:spPr>
          <a:xfrm>
            <a:off x="857250" y="3071813"/>
            <a:ext cx="184150" cy="366712"/>
          </a:xfrm>
          <a:prstGeom prst="rect">
            <a:avLst/>
          </a:prstGeom>
          <a:noFill/>
        </p:spPr>
        <p:txBody>
          <a:bodyPr wrap="none">
            <a:spAutoFit/>
          </a:bodyPr>
          <a:lstStyle/>
          <a:p>
            <a:pPr>
              <a:defRPr/>
            </a:pPr>
            <a:endParaRPr lang="en-US" dirty="0">
              <a:latin typeface="Calibri" pitchFamily="80" charset="0"/>
              <a:ea typeface="ＭＳ Ｐゴシック" pitchFamily="80" charset="-128"/>
              <a:cs typeface="+mn-cs"/>
            </a:endParaRPr>
          </a:p>
        </p:txBody>
      </p:sp>
      <p:sp>
        <p:nvSpPr>
          <p:cNvPr id="14" name="Title 1"/>
          <p:cNvSpPr>
            <a:spLocks noGrp="1"/>
          </p:cNvSpPr>
          <p:nvPr>
            <p:ph type="title"/>
          </p:nvPr>
        </p:nvSpPr>
        <p:spPr>
          <a:xfrm>
            <a:off x="508680" y="294022"/>
            <a:ext cx="8178120" cy="901011"/>
          </a:xfrm>
          <a:prstGeom prst="rect">
            <a:avLst/>
          </a:prstGeom>
        </p:spPr>
        <p:txBody>
          <a:bodyPr anchor="ctr">
            <a:noAutofit/>
          </a:bodyPr>
          <a:lstStyle>
            <a:lvl1pPr algn="l">
              <a:defRPr sz="2800" b="0">
                <a:solidFill>
                  <a:srgbClr val="7FBCFF"/>
                </a:solidFill>
                <a:latin typeface="+mj-lt"/>
              </a:defRPr>
            </a:lvl1pPr>
          </a:lstStyle>
          <a:p>
            <a:r>
              <a:rPr lang="en-US" dirty="0" smtClean="0"/>
              <a:t>Click to edit Master title style</a:t>
            </a:r>
            <a:endParaRPr lang="en-US" dirty="0"/>
          </a:p>
        </p:txBody>
      </p:sp>
      <p:sp>
        <p:nvSpPr>
          <p:cNvPr id="15" name="Content Placeholder 2"/>
          <p:cNvSpPr>
            <a:spLocks noGrp="1"/>
          </p:cNvSpPr>
          <p:nvPr>
            <p:ph idx="1"/>
          </p:nvPr>
        </p:nvSpPr>
        <p:spPr>
          <a:xfrm>
            <a:off x="508680" y="1440559"/>
            <a:ext cx="8178120" cy="4658925"/>
          </a:xfrm>
          <a:prstGeom prst="rect">
            <a:avLst/>
          </a:prstGeom>
        </p:spPr>
        <p:txBody>
          <a:bodyPr numCol="1"/>
          <a:lstStyle>
            <a:lvl1pPr marL="228600" indent="-228600">
              <a:spcBef>
                <a:spcPts val="1200"/>
              </a:spcBef>
              <a:buClr>
                <a:schemeClr val="accent1">
                  <a:lumMod val="60000"/>
                  <a:lumOff val="40000"/>
                </a:schemeClr>
              </a:buClr>
              <a:buFont typeface="Arial"/>
              <a:buChar char="•"/>
              <a:defRPr sz="1700" b="0">
                <a:solidFill>
                  <a:schemeClr val="tx1">
                    <a:lumMod val="95000"/>
                    <a:lumOff val="5000"/>
                  </a:schemeClr>
                </a:solidFill>
              </a:defRPr>
            </a:lvl1pPr>
            <a:lvl2pPr marL="742950" indent="-285750">
              <a:spcBef>
                <a:spcPts val="1200"/>
              </a:spcBef>
              <a:buClr>
                <a:schemeClr val="accent1">
                  <a:lumMod val="60000"/>
                  <a:lumOff val="40000"/>
                </a:schemeClr>
              </a:buClr>
              <a:buFont typeface="Lucida Grande"/>
              <a:buChar char="-"/>
              <a:defRPr sz="1700" b="0">
                <a:solidFill>
                  <a:schemeClr val="tx1">
                    <a:lumMod val="95000"/>
                    <a:lumOff val="5000"/>
                  </a:schemeClr>
                </a:solidFill>
              </a:defRPr>
            </a:lvl2pPr>
            <a:lvl3pPr marL="548640" indent="0">
              <a:spcBef>
                <a:spcPts val="1200"/>
              </a:spcBef>
              <a:buClr>
                <a:schemeClr val="accent1">
                  <a:lumMod val="60000"/>
                  <a:lumOff val="40000"/>
                </a:schemeClr>
              </a:buClr>
              <a:buNone/>
              <a:defRPr sz="1700" b="0" baseline="0">
                <a:solidFill>
                  <a:schemeClr val="tx1">
                    <a:lumMod val="95000"/>
                    <a:lumOff val="5000"/>
                  </a:schemeClr>
                </a:solidFill>
              </a:defRPr>
            </a:lvl3pPr>
            <a:lvl4pPr>
              <a:spcBef>
                <a:spcPts val="1200"/>
              </a:spcBef>
              <a:buClr>
                <a:schemeClr val="accent1">
                  <a:lumMod val="60000"/>
                  <a:lumOff val="40000"/>
                </a:schemeClr>
              </a:buClr>
              <a:defRPr sz="1700" b="0">
                <a:solidFill>
                  <a:schemeClr val="tx1">
                    <a:lumMod val="95000"/>
                    <a:lumOff val="5000"/>
                  </a:schemeClr>
                </a:solidFill>
              </a:defRPr>
            </a:lvl4pPr>
            <a:lvl5pPr marL="1828800" indent="0">
              <a:spcBef>
                <a:spcPts val="1200"/>
              </a:spcBef>
              <a:buClr>
                <a:srgbClr val="FF6600"/>
              </a:buClr>
              <a:buNone/>
              <a:defRPr sz="1700" b="0">
                <a:solidFill>
                  <a:schemeClr val="tx1">
                    <a:lumMod val="95000"/>
                    <a:lumOff val="5000"/>
                  </a:schemeClr>
                </a:solidFill>
              </a:defRPr>
            </a:lvl5pPr>
          </a:lstStyle>
          <a:p>
            <a:pPr lvl="0"/>
            <a:r>
              <a:rPr lang="en-US" dirty="0" smtClean="0"/>
              <a:t>Click to edit Master text styles</a:t>
            </a:r>
          </a:p>
          <a:p>
            <a:pPr lvl="1"/>
            <a:r>
              <a:rPr lang="en-US" dirty="0" smtClean="0"/>
              <a:t>Second level			</a:t>
            </a:r>
          </a:p>
          <a:p>
            <a:pPr lvl="3"/>
            <a:r>
              <a:rPr lang="en-US" dirty="0" smtClean="0"/>
              <a:t>Third level</a:t>
            </a:r>
          </a:p>
          <a:p>
            <a:pPr lvl="4"/>
            <a:r>
              <a:rPr lang="en-US" dirty="0" smtClean="0"/>
              <a:t>Fourth level</a:t>
            </a:r>
          </a:p>
        </p:txBody>
      </p:sp>
      <p:sp>
        <p:nvSpPr>
          <p:cNvPr id="5" name="Slide Number Placeholder 1"/>
          <p:cNvSpPr>
            <a:spLocks noGrp="1"/>
          </p:cNvSpPr>
          <p:nvPr>
            <p:ph type="sldNum" sz="quarter" idx="10"/>
          </p:nvPr>
        </p:nvSpPr>
        <p:spPr/>
        <p:txBody>
          <a:bodyPr/>
          <a:lstStyle>
            <a:lvl1pPr algn="r">
              <a:defRPr sz="1000">
                <a:solidFill>
                  <a:srgbClr val="FFFFFF"/>
                </a:solidFill>
              </a:defRPr>
            </a:lvl1pPr>
          </a:lstStyle>
          <a:p>
            <a:pPr>
              <a:defRPr/>
            </a:pPr>
            <a:fld id="{DFF33187-2ED5-48F0-8946-0190753F7541}"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3"/>
          <p:cNvSpPr txBox="1"/>
          <p:nvPr userDrawn="1"/>
        </p:nvSpPr>
        <p:spPr>
          <a:xfrm>
            <a:off x="3287713" y="6540500"/>
            <a:ext cx="2338387" cy="215900"/>
          </a:xfrm>
          <a:prstGeom prst="rect">
            <a:avLst/>
          </a:prstGeom>
          <a:noFill/>
        </p:spPr>
        <p:txBody>
          <a:bodyPr>
            <a:spAutoFit/>
          </a:bodyPr>
          <a:lstStyle/>
          <a:p>
            <a:pPr algn="r">
              <a:defRPr/>
            </a:pPr>
            <a:r>
              <a:rPr lang="en-US" sz="800" dirty="0">
                <a:solidFill>
                  <a:schemeClr val="bg1"/>
                </a:solidFill>
                <a:latin typeface="Calibri" pitchFamily="80" charset="0"/>
              </a:rPr>
              <a:t>Copyright © 2011 American Institute of CPAs</a:t>
            </a:r>
          </a:p>
        </p:txBody>
      </p:sp>
      <p:sp>
        <p:nvSpPr>
          <p:cNvPr id="3" name="TextBox 7"/>
          <p:cNvSpPr txBox="1"/>
          <p:nvPr userDrawn="1"/>
        </p:nvSpPr>
        <p:spPr>
          <a:xfrm>
            <a:off x="6383338" y="6215063"/>
            <a:ext cx="2338387" cy="200025"/>
          </a:xfrm>
          <a:prstGeom prst="rect">
            <a:avLst/>
          </a:prstGeom>
          <a:noFill/>
        </p:spPr>
        <p:txBody>
          <a:bodyPr>
            <a:spAutoFit/>
          </a:bodyPr>
          <a:lstStyle/>
          <a:p>
            <a:pPr algn="r">
              <a:defRPr/>
            </a:pPr>
            <a:r>
              <a:rPr lang="en-US" sz="700" dirty="0">
                <a:solidFill>
                  <a:schemeClr val="tx1">
                    <a:lumMod val="95000"/>
                    <a:lumOff val="5000"/>
                  </a:schemeClr>
                </a:solidFill>
                <a:latin typeface="Arial"/>
                <a:cs typeface="Arial"/>
              </a:rPr>
              <a:t>Copyright © </a:t>
            </a:r>
            <a:r>
              <a:rPr lang="en-US" sz="700" dirty="0" smtClean="0">
                <a:solidFill>
                  <a:schemeClr val="tx1">
                    <a:lumMod val="95000"/>
                    <a:lumOff val="5000"/>
                  </a:schemeClr>
                </a:solidFill>
                <a:latin typeface="Arial"/>
                <a:cs typeface="Arial"/>
              </a:rPr>
              <a:t>2013 </a:t>
            </a:r>
            <a:r>
              <a:rPr lang="en-US" sz="700" dirty="0">
                <a:solidFill>
                  <a:schemeClr val="tx1">
                    <a:lumMod val="95000"/>
                    <a:lumOff val="5000"/>
                  </a:schemeClr>
                </a:solidFill>
                <a:latin typeface="Arial"/>
                <a:cs typeface="Arial"/>
              </a:rPr>
              <a:t>American Institute of CPAs</a:t>
            </a:r>
          </a:p>
        </p:txBody>
      </p:sp>
      <p:pic>
        <p:nvPicPr>
          <p:cNvPr id="4" name="Picture 4" descr="CPA Web-right_ALL blk.png"/>
          <p:cNvPicPr>
            <a:picLocks noChangeAspect="1"/>
          </p:cNvPicPr>
          <p:nvPr userDrawn="1"/>
        </p:nvPicPr>
        <p:blipFill>
          <a:blip r:embed="rId3"/>
          <a:srcRect/>
          <a:stretch>
            <a:fillRect/>
          </a:stretch>
        </p:blipFill>
        <p:spPr bwMode="auto">
          <a:xfrm>
            <a:off x="569913" y="6167438"/>
            <a:ext cx="1622425" cy="239712"/>
          </a:xfrm>
          <a:prstGeom prst="rect">
            <a:avLst/>
          </a:prstGeom>
          <a:noFill/>
          <a:ln w="9525">
            <a:noFill/>
            <a:miter lim="800000"/>
            <a:headEnd/>
            <a:tailEnd/>
          </a:ln>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5613" y="6033430"/>
            <a:ext cx="1634321" cy="460799"/>
          </a:xfrm>
          <a:prstGeom prst="rect">
            <a:avLst/>
          </a:prstGeom>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6627813" y="6265863"/>
            <a:ext cx="2133600" cy="369887"/>
          </a:xfrm>
          <a:prstGeom prst="rect">
            <a:avLst/>
          </a:prstGeom>
        </p:spPr>
        <p:txBody>
          <a:bodyPr/>
          <a:lstStyle>
            <a:lvl1pPr algn="r">
              <a:defRPr sz="1000">
                <a:solidFill>
                  <a:srgbClr val="FFFFFF"/>
                </a:solidFill>
              </a:defRPr>
            </a:lvl1pPr>
          </a:lstStyle>
          <a:p>
            <a:pPr>
              <a:defRPr/>
            </a:pPr>
            <a:fld id="{B1067312-D600-4940-8025-0B6DB432CA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ransition spd="med">
    <p:fade/>
  </p:transition>
  <p:hf hdr="0" ft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5pPr>
      <a:lvl6pPr marL="457200" algn="l" defTabSz="457200" rtl="0" fontAlgn="base">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fontAlgn="base">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fontAlgn="base">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fontAlgn="base">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0A52A1"/>
        </a:buClr>
        <a:buSzPct val="100000"/>
        <a:buBlip>
          <a:blip r:embed="rId5"/>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sd"/><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7599363" y="6657975"/>
            <a:ext cx="185737" cy="369888"/>
          </a:xfrm>
          <a:prstGeom prst="rect">
            <a:avLst/>
          </a:prstGeom>
          <a:noFill/>
          <a:ln w="9525">
            <a:noFill/>
            <a:miter lim="800000"/>
            <a:headEnd/>
            <a:tailEnd/>
          </a:ln>
        </p:spPr>
        <p:txBody>
          <a:bodyPr wrap="none">
            <a:spAutoFit/>
          </a:bodyPr>
          <a:lstStyle/>
          <a:p>
            <a:endParaRPr lang="en-US"/>
          </a:p>
        </p:txBody>
      </p:sp>
      <p:sp>
        <p:nvSpPr>
          <p:cNvPr id="10" name="Title 4"/>
          <p:cNvSpPr>
            <a:spLocks noGrp="1"/>
          </p:cNvSpPr>
          <p:nvPr>
            <p:ph type="ctrTitle" idx="4294967295"/>
          </p:nvPr>
        </p:nvSpPr>
        <p:spPr>
          <a:xfrm>
            <a:off x="298450" y="3511550"/>
            <a:ext cx="8543925" cy="881063"/>
          </a:xfrm>
          <a:prstGeom prst="rect">
            <a:avLst/>
          </a:prstGeom>
        </p:spPr>
        <p:txBody>
          <a:bodyPr/>
          <a:lstStyle/>
          <a:p>
            <a:pPr algn="ctr">
              <a:defRPr/>
            </a:pPr>
            <a:r>
              <a:rPr lang="en-US" sz="3000" b="0" spc="100" dirty="0" smtClean="0">
                <a:solidFill>
                  <a:schemeClr val="bg1"/>
                </a:solidFill>
                <a:latin typeface="Georgia"/>
                <a:cs typeface="Georgia"/>
              </a:rPr>
              <a:t>TOP TAX ISSUES FOR SMALL BUSINESS</a:t>
            </a:r>
            <a:r>
              <a:rPr lang="en-US" sz="2800" b="0" spc="100" dirty="0" smtClean="0">
                <a:solidFill>
                  <a:schemeClr val="bg1"/>
                </a:solidFill>
                <a:latin typeface="Georgia"/>
                <a:cs typeface="Georgia"/>
              </a:rPr>
              <a:t/>
            </a:r>
            <a:br>
              <a:rPr lang="en-US" sz="2800" b="0" spc="100" dirty="0" smtClean="0">
                <a:solidFill>
                  <a:schemeClr val="bg1"/>
                </a:solidFill>
                <a:latin typeface="Georgia"/>
                <a:cs typeface="Georgia"/>
              </a:rPr>
            </a:br>
            <a:r>
              <a:rPr lang="en-US" sz="2400" b="0" spc="100" dirty="0" smtClean="0">
                <a:solidFill>
                  <a:schemeClr val="accent1">
                    <a:lumMod val="40000"/>
                    <a:lumOff val="60000"/>
                  </a:schemeClr>
                </a:solidFill>
                <a:latin typeface="Georgia"/>
                <a:cs typeface="Georgia"/>
              </a:rPr>
              <a:t>What Will Affect Your Next Return (and Beyond)?</a:t>
            </a:r>
            <a:endParaRPr sz="2400" b="0" spc="100" dirty="0">
              <a:solidFill>
                <a:schemeClr val="accent1">
                  <a:lumMod val="40000"/>
                  <a:lumOff val="60000"/>
                </a:schemeClr>
              </a:solidFill>
              <a:latin typeface="+mj-lt"/>
              <a:cs typeface="Georgia"/>
            </a:endParaRPr>
          </a:p>
        </p:txBody>
      </p:sp>
      <p:sp>
        <p:nvSpPr>
          <p:cNvPr id="7172" name="Subtitle 13"/>
          <p:cNvSpPr txBox="1">
            <a:spLocks/>
          </p:cNvSpPr>
          <p:nvPr/>
        </p:nvSpPr>
        <p:spPr bwMode="auto">
          <a:xfrm>
            <a:off x="298450" y="4699000"/>
            <a:ext cx="8531225" cy="292100"/>
          </a:xfrm>
          <a:prstGeom prst="rect">
            <a:avLst/>
          </a:prstGeom>
          <a:noFill/>
          <a:ln w="9525">
            <a:noFill/>
            <a:miter lim="800000"/>
            <a:headEnd/>
            <a:tailEnd/>
          </a:ln>
        </p:spPr>
        <p:txBody>
          <a:bodyPr anchor="b"/>
          <a:lstStyle/>
          <a:p>
            <a:pPr algn="ctr" eaLnBrk="0" hangingPunct="0">
              <a:spcBef>
                <a:spcPct val="20000"/>
              </a:spcBef>
              <a:buClr>
                <a:srgbClr val="0A52A1"/>
              </a:buClr>
              <a:buSzPct val="100000"/>
            </a:pPr>
            <a:r>
              <a:rPr lang="en-US" sz="1200" dirty="0">
                <a:solidFill>
                  <a:srgbClr val="0D0D0D"/>
                </a:solidFill>
                <a:cs typeface="Arial" charset="0"/>
              </a:rPr>
              <a:t>Updated </a:t>
            </a:r>
            <a:r>
              <a:rPr lang="en-US" sz="1200" dirty="0" smtClean="0">
                <a:solidFill>
                  <a:srgbClr val="0D0D0D"/>
                </a:solidFill>
                <a:cs typeface="Arial" charset="0"/>
              </a:rPr>
              <a:t>Nov. 11, 2013</a:t>
            </a:r>
            <a:endParaRPr lang="en-US" sz="1200" dirty="0">
              <a:solidFill>
                <a:srgbClr val="0D0D0D"/>
              </a:solidFill>
              <a:cs typeface="Arial" charset="0"/>
            </a:endParaRPr>
          </a:p>
        </p:txBody>
      </p:sp>
      <p:pic>
        <p:nvPicPr>
          <p:cNvPr id="717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94988" y="271689"/>
            <a:ext cx="8539737" cy="31765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7599363" y="6657975"/>
            <a:ext cx="185737" cy="369888"/>
          </a:xfrm>
          <a:prstGeom prst="rect">
            <a:avLst/>
          </a:prstGeom>
          <a:noFill/>
          <a:ln w="9525">
            <a:noFill/>
            <a:miter lim="800000"/>
            <a:headEnd/>
            <a:tailEnd/>
          </a:ln>
        </p:spPr>
        <p:txBody>
          <a:bodyPr wrap="none">
            <a:spAutoFit/>
          </a:bodyPr>
          <a:lstStyle/>
          <a:p>
            <a:endParaRPr lang="en-US"/>
          </a:p>
        </p:txBody>
      </p:sp>
      <p:sp>
        <p:nvSpPr>
          <p:cNvPr id="10" name="Title 4"/>
          <p:cNvSpPr>
            <a:spLocks noGrp="1"/>
          </p:cNvSpPr>
          <p:nvPr>
            <p:ph type="ctrTitle" idx="4294967295"/>
          </p:nvPr>
        </p:nvSpPr>
        <p:spPr>
          <a:xfrm>
            <a:off x="298450" y="3511550"/>
            <a:ext cx="8543925" cy="881063"/>
          </a:xfrm>
          <a:prstGeom prst="rect">
            <a:avLst/>
          </a:prstGeom>
        </p:spPr>
        <p:txBody>
          <a:bodyPr/>
          <a:lstStyle/>
          <a:p>
            <a:pPr algn="ctr">
              <a:defRPr/>
            </a:pPr>
            <a:r>
              <a:rPr lang="en-US" sz="3000" b="0" spc="100" dirty="0" smtClean="0">
                <a:solidFill>
                  <a:schemeClr val="bg1"/>
                </a:solidFill>
                <a:latin typeface="Georgia"/>
                <a:cs typeface="Georgia"/>
              </a:rPr>
              <a:t>SMALL BUSINESS PLANNING ISSUES</a:t>
            </a:r>
            <a:r>
              <a:rPr lang="en-US" sz="2800" b="0" spc="100" dirty="0" smtClean="0">
                <a:solidFill>
                  <a:schemeClr val="bg1"/>
                </a:solidFill>
                <a:latin typeface="Georgia"/>
                <a:cs typeface="Georgia"/>
              </a:rPr>
              <a:t/>
            </a:r>
            <a:br>
              <a:rPr lang="en-US" sz="2800" b="0" spc="100" dirty="0" smtClean="0">
                <a:solidFill>
                  <a:schemeClr val="bg1"/>
                </a:solidFill>
                <a:latin typeface="Georgia"/>
                <a:cs typeface="Georgia"/>
              </a:rPr>
            </a:br>
            <a:r>
              <a:rPr lang="en-US" sz="2400" b="0" spc="100" dirty="0" smtClean="0">
                <a:solidFill>
                  <a:schemeClr val="accent1">
                    <a:lumMod val="40000"/>
                    <a:lumOff val="60000"/>
                  </a:schemeClr>
                </a:solidFill>
                <a:latin typeface="Georgia"/>
                <a:cs typeface="Georgia"/>
              </a:rPr>
              <a:t>Looking Beyond the Current Tax Return</a:t>
            </a:r>
            <a:endParaRPr sz="2400" b="0" spc="100" dirty="0">
              <a:solidFill>
                <a:schemeClr val="accent1">
                  <a:lumMod val="40000"/>
                  <a:lumOff val="60000"/>
                </a:schemeClr>
              </a:solidFill>
              <a:latin typeface="+mj-lt"/>
              <a:cs typeface="Georgia"/>
            </a:endParaRPr>
          </a:p>
        </p:txBody>
      </p:sp>
      <p:sp>
        <p:nvSpPr>
          <p:cNvPr id="7172" name="Subtitle 13"/>
          <p:cNvSpPr txBox="1">
            <a:spLocks/>
          </p:cNvSpPr>
          <p:nvPr/>
        </p:nvSpPr>
        <p:spPr bwMode="auto">
          <a:xfrm>
            <a:off x="298450" y="4699000"/>
            <a:ext cx="8531225" cy="292100"/>
          </a:xfrm>
          <a:prstGeom prst="rect">
            <a:avLst/>
          </a:prstGeom>
          <a:noFill/>
          <a:ln w="9525">
            <a:noFill/>
            <a:miter lim="800000"/>
            <a:headEnd/>
            <a:tailEnd/>
          </a:ln>
        </p:spPr>
        <p:txBody>
          <a:bodyPr anchor="b"/>
          <a:lstStyle/>
          <a:p>
            <a:pPr algn="ctr" eaLnBrk="0" hangingPunct="0">
              <a:spcBef>
                <a:spcPct val="20000"/>
              </a:spcBef>
              <a:buClr>
                <a:srgbClr val="0A52A1"/>
              </a:buClr>
              <a:buSzPct val="100000"/>
            </a:pPr>
            <a:endParaRPr lang="en-US" sz="1200" dirty="0">
              <a:solidFill>
                <a:srgbClr val="0D0D0D"/>
              </a:solidFill>
              <a:cs typeface="Arial" charset="0"/>
            </a:endParaRPr>
          </a:p>
        </p:txBody>
      </p:sp>
      <p:pic>
        <p:nvPicPr>
          <p:cNvPr id="717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4988" y="271689"/>
            <a:ext cx="8539737" cy="3176587"/>
          </a:xfrm>
          <a:prstGeom prst="rect">
            <a:avLst/>
          </a:prstGeom>
          <a:noFill/>
          <a:ln w="9525">
            <a:noFill/>
            <a:miter lim="800000"/>
            <a:headEnd/>
            <a:tailEnd/>
          </a:ln>
        </p:spPr>
      </p:pic>
    </p:spTree>
    <p:extLst>
      <p:ext uri="{BB962C8B-B14F-4D97-AF65-F5344CB8AC3E}">
        <p14:creationId xmlns:p14="http://schemas.microsoft.com/office/powerpoint/2010/main" val="429234366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53"/>
          <a:stretch/>
        </p:blipFill>
        <p:spPr>
          <a:xfrm>
            <a:off x="2453217" y="1212850"/>
            <a:ext cx="6586906" cy="4984156"/>
          </a:xfrm>
          <a:prstGeom prst="rect">
            <a:avLst/>
          </a:prstGeom>
        </p:spPr>
      </p:pic>
      <p:sp>
        <p:nvSpPr>
          <p:cNvPr id="2" name="Title 1"/>
          <p:cNvSpPr>
            <a:spLocks noGrp="1"/>
          </p:cNvSpPr>
          <p:nvPr>
            <p:ph type="title"/>
          </p:nvPr>
        </p:nvSpPr>
        <p:spPr/>
        <p:txBody>
          <a:bodyPr>
            <a:normAutofit/>
          </a:bodyPr>
          <a:lstStyle/>
          <a:p>
            <a:r>
              <a:rPr lang="en-US" dirty="0" smtClean="0"/>
              <a:t>Choice of Entity</a:t>
            </a:r>
            <a:endParaRPr lang="en-US" dirty="0"/>
          </a:p>
        </p:txBody>
      </p:sp>
      <p:sp>
        <p:nvSpPr>
          <p:cNvPr id="3" name="Content Placeholder 2"/>
          <p:cNvSpPr>
            <a:spLocks noGrp="1"/>
          </p:cNvSpPr>
          <p:nvPr>
            <p:ph idx="1"/>
          </p:nvPr>
        </p:nvSpPr>
        <p:spPr>
          <a:xfrm>
            <a:off x="517147" y="1440559"/>
            <a:ext cx="8178120" cy="4658925"/>
          </a:xfrm>
        </p:spPr>
        <p:txBody>
          <a:bodyPr>
            <a:normAutofit/>
          </a:bodyPr>
          <a:lstStyle/>
          <a:p>
            <a:pPr marL="228600" lvl="1" indent="-228600">
              <a:buSzPct val="100000"/>
              <a:buFont typeface="Arial"/>
              <a:buChar char="•"/>
            </a:pPr>
            <a:r>
              <a:rPr lang="en-US" dirty="0"/>
              <a:t>Sole proprietorships</a:t>
            </a:r>
          </a:p>
          <a:p>
            <a:r>
              <a:rPr lang="en-US" dirty="0" smtClean="0"/>
              <a:t>Flow</a:t>
            </a:r>
            <a:r>
              <a:rPr lang="en-US" dirty="0"/>
              <a:t>-through entities have </a:t>
            </a:r>
            <a:r>
              <a:rPr lang="en-US" dirty="0" smtClean="0"/>
              <a:t>been very popular:</a:t>
            </a:r>
            <a:endParaRPr lang="en-US" dirty="0"/>
          </a:p>
          <a:p>
            <a:pPr lvl="1"/>
            <a:r>
              <a:rPr lang="en-US" dirty="0" smtClean="0"/>
              <a:t>Partnerships</a:t>
            </a:r>
            <a:endParaRPr lang="en-US" dirty="0"/>
          </a:p>
          <a:p>
            <a:pPr lvl="1"/>
            <a:r>
              <a:rPr lang="en-US" dirty="0"/>
              <a:t>LLCs</a:t>
            </a:r>
          </a:p>
          <a:p>
            <a:pPr lvl="1"/>
            <a:r>
              <a:rPr lang="en-US" dirty="0" smtClean="0"/>
              <a:t>S corporations</a:t>
            </a:r>
            <a:endParaRPr lang="en-US" dirty="0"/>
          </a:p>
          <a:p>
            <a:r>
              <a:rPr lang="en-US" dirty="0" smtClean="0"/>
              <a:t>Why? </a:t>
            </a:r>
            <a:r>
              <a:rPr lang="en-US" dirty="0"/>
              <a:t>To </a:t>
            </a:r>
            <a:r>
              <a:rPr lang="en-US" dirty="0" smtClean="0"/>
              <a:t>help mitigate double taxation</a:t>
            </a:r>
            <a:br>
              <a:rPr lang="en-US" dirty="0" smtClean="0"/>
            </a:br>
            <a:r>
              <a:rPr lang="en-US" dirty="0" smtClean="0"/>
              <a:t>and differences between the corporate</a:t>
            </a:r>
            <a:br>
              <a:rPr lang="en-US" dirty="0" smtClean="0"/>
            </a:br>
            <a:r>
              <a:rPr lang="en-US" dirty="0" smtClean="0"/>
              <a:t>and </a:t>
            </a:r>
            <a:r>
              <a:rPr lang="en-US" dirty="0"/>
              <a:t>individual income tax </a:t>
            </a:r>
            <a:r>
              <a:rPr lang="en-US" dirty="0" smtClean="0"/>
              <a:t>rates.</a:t>
            </a:r>
            <a:endParaRPr lang="en-US" dirty="0"/>
          </a:p>
          <a:p>
            <a:r>
              <a:rPr lang="en-US" dirty="0" smtClean="0"/>
              <a:t>New Wrinkle: The </a:t>
            </a:r>
            <a:r>
              <a:rPr lang="en-US" dirty="0"/>
              <a:t>new 39.6% </a:t>
            </a:r>
            <a:r>
              <a:rPr lang="en-US" dirty="0" smtClean="0"/>
              <a:t>individual</a:t>
            </a:r>
            <a:br>
              <a:rPr lang="en-US" dirty="0" smtClean="0"/>
            </a:br>
            <a:r>
              <a:rPr lang="en-US" dirty="0" smtClean="0"/>
              <a:t>tax bracket and </a:t>
            </a:r>
            <a:r>
              <a:rPr lang="en-US" dirty="0"/>
              <a:t>3.8% </a:t>
            </a:r>
            <a:r>
              <a:rPr lang="en-US" dirty="0" smtClean="0"/>
              <a:t>net investment income</a:t>
            </a:r>
            <a:br>
              <a:rPr lang="en-US" dirty="0" smtClean="0"/>
            </a:br>
            <a:r>
              <a:rPr lang="en-US" dirty="0" smtClean="0"/>
              <a:t>tax could </a:t>
            </a:r>
            <a:r>
              <a:rPr lang="en-US" dirty="0"/>
              <a:t>significantly erode </a:t>
            </a:r>
            <a:r>
              <a:rPr lang="en-US" dirty="0" smtClean="0"/>
              <a:t>tax </a:t>
            </a:r>
            <a:r>
              <a:rPr lang="en-US" dirty="0"/>
              <a:t>benefits.</a:t>
            </a:r>
          </a:p>
          <a:p>
            <a:endParaRPr lang="en-US" dirty="0"/>
          </a:p>
          <a:p>
            <a:endParaRPr lang="en-US" dirty="0"/>
          </a:p>
        </p:txBody>
      </p:sp>
    </p:spTree>
    <p:extLst>
      <p:ext uri="{BB962C8B-B14F-4D97-AF65-F5344CB8AC3E}">
        <p14:creationId xmlns:p14="http://schemas.microsoft.com/office/powerpoint/2010/main" val="415287417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ir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97" y="1220542"/>
            <a:ext cx="7468336" cy="4977058"/>
          </a:xfrm>
          <a:prstGeom prst="rect">
            <a:avLst/>
          </a:prstGeom>
        </p:spPr>
      </p:pic>
      <p:sp>
        <p:nvSpPr>
          <p:cNvPr id="2" name="Title 1"/>
          <p:cNvSpPr>
            <a:spLocks noGrp="1"/>
          </p:cNvSpPr>
          <p:nvPr>
            <p:ph type="title"/>
          </p:nvPr>
        </p:nvSpPr>
        <p:spPr/>
        <p:txBody>
          <a:bodyPr/>
          <a:lstStyle/>
          <a:p>
            <a:r>
              <a:rPr lang="en-US" dirty="0" smtClean="0"/>
              <a:t>Saving for Retirement</a:t>
            </a:r>
            <a:endParaRPr lang="en-US" dirty="0"/>
          </a:p>
        </p:txBody>
      </p:sp>
      <p:sp>
        <p:nvSpPr>
          <p:cNvPr id="3" name="Content Placeholder 2"/>
          <p:cNvSpPr>
            <a:spLocks noGrp="1"/>
          </p:cNvSpPr>
          <p:nvPr>
            <p:ph idx="1"/>
          </p:nvPr>
        </p:nvSpPr>
        <p:spPr>
          <a:xfrm>
            <a:off x="517147" y="1440559"/>
            <a:ext cx="8178120" cy="4658925"/>
          </a:xfrm>
        </p:spPr>
        <p:txBody>
          <a:bodyPr/>
          <a:lstStyle/>
          <a:p>
            <a:pPr marL="137160" indent="0">
              <a:buNone/>
            </a:pPr>
            <a:r>
              <a:rPr lang="en-US" dirty="0"/>
              <a:t>Options </a:t>
            </a:r>
            <a:r>
              <a:rPr lang="en-US" dirty="0" smtClean="0"/>
              <a:t>include:</a:t>
            </a:r>
          </a:p>
          <a:p>
            <a:r>
              <a:rPr lang="en-US" dirty="0" smtClean="0"/>
              <a:t>IRA-based </a:t>
            </a:r>
            <a:r>
              <a:rPr lang="en-US" dirty="0"/>
              <a:t>plans such </a:t>
            </a:r>
            <a:r>
              <a:rPr lang="en-US" dirty="0" smtClean="0"/>
              <a:t>as</a:t>
            </a:r>
          </a:p>
          <a:p>
            <a:pPr lvl="1"/>
            <a:r>
              <a:rPr lang="en-US" dirty="0" smtClean="0"/>
              <a:t>Savings </a:t>
            </a:r>
            <a:r>
              <a:rPr lang="en-US" dirty="0"/>
              <a:t>Incentive </a:t>
            </a:r>
            <a:r>
              <a:rPr lang="en-US" dirty="0" smtClean="0"/>
              <a:t>Match</a:t>
            </a:r>
            <a:br>
              <a:rPr lang="en-US" dirty="0" smtClean="0"/>
            </a:br>
            <a:r>
              <a:rPr lang="en-US" dirty="0" smtClean="0"/>
              <a:t>for </a:t>
            </a:r>
            <a:r>
              <a:rPr lang="en-US" dirty="0"/>
              <a:t>Employees (SIMPLE</a:t>
            </a:r>
            <a:r>
              <a:rPr lang="en-US" dirty="0" smtClean="0"/>
              <a:t>)</a:t>
            </a:r>
          </a:p>
          <a:p>
            <a:pPr lvl="1"/>
            <a:r>
              <a:rPr lang="en-US" dirty="0" smtClean="0"/>
              <a:t>Simplified Employee Pension</a:t>
            </a:r>
            <a:br>
              <a:rPr lang="en-US" dirty="0" smtClean="0"/>
            </a:br>
            <a:r>
              <a:rPr lang="en-US" dirty="0" smtClean="0"/>
              <a:t>(SEP) plans</a:t>
            </a:r>
          </a:p>
          <a:p>
            <a:r>
              <a:rPr lang="en-US" dirty="0" smtClean="0"/>
              <a:t>Profit sharing plans</a:t>
            </a:r>
          </a:p>
          <a:p>
            <a:r>
              <a:rPr lang="en-US" dirty="0" smtClean="0"/>
              <a:t>A variety of 401(k) plans</a:t>
            </a:r>
            <a:endParaRPr lang="en-US" dirty="0"/>
          </a:p>
        </p:txBody>
      </p:sp>
    </p:spTree>
    <p:extLst>
      <p:ext uri="{BB962C8B-B14F-4D97-AF65-F5344CB8AC3E}">
        <p14:creationId xmlns:p14="http://schemas.microsoft.com/office/powerpoint/2010/main" val="210922478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49" y="1212851"/>
            <a:ext cx="7021584" cy="4984749"/>
          </a:xfrm>
          <a:prstGeom prst="rect">
            <a:avLst/>
          </a:prstGeom>
        </p:spPr>
      </p:pic>
      <p:sp>
        <p:nvSpPr>
          <p:cNvPr id="2" name="Title 1"/>
          <p:cNvSpPr>
            <a:spLocks noGrp="1"/>
          </p:cNvSpPr>
          <p:nvPr>
            <p:ph type="title"/>
          </p:nvPr>
        </p:nvSpPr>
        <p:spPr/>
        <p:txBody>
          <a:bodyPr/>
          <a:lstStyle/>
          <a:p>
            <a:r>
              <a:rPr lang="en-US" dirty="0" smtClean="0"/>
              <a:t>State and Local Tax Concerns</a:t>
            </a:r>
            <a:endParaRPr lang="en-US" dirty="0"/>
          </a:p>
        </p:txBody>
      </p:sp>
      <p:sp>
        <p:nvSpPr>
          <p:cNvPr id="3" name="Content Placeholder 2"/>
          <p:cNvSpPr>
            <a:spLocks noGrp="1"/>
          </p:cNvSpPr>
          <p:nvPr>
            <p:ph idx="1"/>
          </p:nvPr>
        </p:nvSpPr>
        <p:spPr/>
        <p:txBody>
          <a:bodyPr/>
          <a:lstStyle/>
          <a:p>
            <a:r>
              <a:rPr lang="en-US" dirty="0"/>
              <a:t>Businesses that provide services</a:t>
            </a:r>
            <a:r>
              <a:rPr lang="en-US" dirty="0" smtClean="0"/>
              <a:t>,</a:t>
            </a:r>
            <a:br>
              <a:rPr lang="en-US" dirty="0" smtClean="0"/>
            </a:br>
            <a:r>
              <a:rPr lang="en-US" dirty="0" smtClean="0"/>
              <a:t>sell </a:t>
            </a:r>
            <a:r>
              <a:rPr lang="en-US" dirty="0"/>
              <a:t>products or otherwise have </a:t>
            </a:r>
            <a:r>
              <a:rPr lang="en-US" dirty="0" smtClean="0"/>
              <a:t>a</a:t>
            </a:r>
            <a:br>
              <a:rPr lang="en-US" dirty="0" smtClean="0"/>
            </a:br>
            <a:r>
              <a:rPr lang="en-US" dirty="0" smtClean="0"/>
              <a:t>presence </a:t>
            </a:r>
            <a:r>
              <a:rPr lang="en-US" dirty="0"/>
              <a:t>in more than one </a:t>
            </a:r>
            <a:r>
              <a:rPr lang="en-US" dirty="0" smtClean="0"/>
              <a:t>state</a:t>
            </a:r>
            <a:br>
              <a:rPr lang="en-US" dirty="0" smtClean="0"/>
            </a:br>
            <a:r>
              <a:rPr lang="en-US" dirty="0" smtClean="0"/>
              <a:t>may </a:t>
            </a:r>
            <a:r>
              <a:rPr lang="en-US" dirty="0"/>
              <a:t>be subject to tax withholding</a:t>
            </a:r>
            <a:r>
              <a:rPr lang="en-US" dirty="0" smtClean="0"/>
              <a:t>,</a:t>
            </a:r>
            <a:br>
              <a:rPr lang="en-US" dirty="0" smtClean="0"/>
            </a:br>
            <a:r>
              <a:rPr lang="en-US" dirty="0" smtClean="0"/>
              <a:t>filing </a:t>
            </a:r>
            <a:r>
              <a:rPr lang="en-US" dirty="0"/>
              <a:t>and payment requirements </a:t>
            </a:r>
            <a:r>
              <a:rPr lang="en-US" dirty="0" smtClean="0"/>
              <a:t>in</a:t>
            </a:r>
            <a:br>
              <a:rPr lang="en-US" dirty="0" smtClean="0"/>
            </a:br>
            <a:r>
              <a:rPr lang="en-US" dirty="0" smtClean="0"/>
              <a:t>many </a:t>
            </a:r>
            <a:r>
              <a:rPr lang="en-US" dirty="0"/>
              <a:t>(although not necessarily all</a:t>
            </a:r>
            <a:r>
              <a:rPr lang="en-US" dirty="0" smtClean="0"/>
              <a:t>)</a:t>
            </a:r>
            <a:br>
              <a:rPr lang="en-US" dirty="0" smtClean="0"/>
            </a:br>
            <a:r>
              <a:rPr lang="en-US" dirty="0" smtClean="0"/>
              <a:t>of </a:t>
            </a:r>
            <a:r>
              <a:rPr lang="en-US" dirty="0"/>
              <a:t>those states. </a:t>
            </a:r>
          </a:p>
          <a:p>
            <a:r>
              <a:rPr lang="en-US" dirty="0" smtClean="0"/>
              <a:t>Sales </a:t>
            </a:r>
            <a:r>
              <a:rPr lang="en-US" dirty="0"/>
              <a:t>tax </a:t>
            </a:r>
            <a:r>
              <a:rPr lang="en-US" dirty="0" smtClean="0"/>
              <a:t>rules vary </a:t>
            </a:r>
            <a:r>
              <a:rPr lang="en-US" dirty="0"/>
              <a:t>widely state </a:t>
            </a:r>
            <a:r>
              <a:rPr lang="en-US" dirty="0" smtClean="0"/>
              <a:t>to</a:t>
            </a:r>
            <a:br>
              <a:rPr lang="en-US" dirty="0" smtClean="0"/>
            </a:br>
            <a:r>
              <a:rPr lang="en-US" dirty="0" smtClean="0"/>
              <a:t>state </a:t>
            </a:r>
            <a:r>
              <a:rPr lang="en-US" dirty="0"/>
              <a:t>and </a:t>
            </a:r>
            <a:r>
              <a:rPr lang="en-US" dirty="0" smtClean="0"/>
              <a:t>there may be differences</a:t>
            </a:r>
            <a:br>
              <a:rPr lang="en-US" dirty="0" smtClean="0"/>
            </a:br>
            <a:r>
              <a:rPr lang="en-US" dirty="0" smtClean="0"/>
              <a:t>on </a:t>
            </a:r>
            <a:r>
              <a:rPr lang="en-US" dirty="0"/>
              <a:t>the types of products or </a:t>
            </a:r>
            <a:r>
              <a:rPr lang="en-US" dirty="0" smtClean="0"/>
              <a:t>services</a:t>
            </a:r>
            <a:br>
              <a:rPr lang="en-US" dirty="0" smtClean="0"/>
            </a:br>
            <a:r>
              <a:rPr lang="en-US" dirty="0" smtClean="0"/>
              <a:t>to which </a:t>
            </a:r>
            <a:r>
              <a:rPr lang="en-US" dirty="0"/>
              <a:t>they apply.</a:t>
            </a:r>
          </a:p>
          <a:p>
            <a:endParaRPr lang="en-US" dirty="0"/>
          </a:p>
        </p:txBody>
      </p:sp>
    </p:spTree>
    <p:extLst>
      <p:ext uri="{BB962C8B-B14F-4D97-AF65-F5344CB8AC3E}">
        <p14:creationId xmlns:p14="http://schemas.microsoft.com/office/powerpoint/2010/main" val="42003564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169" y="1208618"/>
            <a:ext cx="7113214" cy="4992622"/>
          </a:xfrm>
          <a:prstGeom prst="rect">
            <a:avLst/>
          </a:prstGeom>
        </p:spPr>
      </p:pic>
      <p:sp>
        <p:nvSpPr>
          <p:cNvPr id="2" name="Title 1"/>
          <p:cNvSpPr>
            <a:spLocks noGrp="1"/>
          </p:cNvSpPr>
          <p:nvPr>
            <p:ph type="title"/>
          </p:nvPr>
        </p:nvSpPr>
        <p:spPr/>
        <p:txBody>
          <a:bodyPr/>
          <a:lstStyle/>
          <a:p>
            <a:r>
              <a:rPr lang="en-US" dirty="0" smtClean="0"/>
              <a:t>Planning Opportunities</a:t>
            </a:r>
            <a:endParaRPr lang="en-US" dirty="0"/>
          </a:p>
        </p:txBody>
      </p:sp>
      <p:sp>
        <p:nvSpPr>
          <p:cNvPr id="3" name="Content Placeholder 2"/>
          <p:cNvSpPr>
            <a:spLocks noGrp="1"/>
          </p:cNvSpPr>
          <p:nvPr>
            <p:ph idx="1"/>
          </p:nvPr>
        </p:nvSpPr>
        <p:spPr>
          <a:xfrm>
            <a:off x="381000" y="1600200"/>
            <a:ext cx="8229600" cy="4709160"/>
          </a:xfrm>
        </p:spPr>
        <p:txBody>
          <a:bodyPr/>
          <a:lstStyle/>
          <a:p>
            <a:r>
              <a:rPr lang="en-US" dirty="0"/>
              <a:t>Although new tax laws add </a:t>
            </a:r>
            <a:r>
              <a:rPr lang="en-US" dirty="0" smtClean="0"/>
              <a:t>complexity,</a:t>
            </a:r>
            <a:br>
              <a:rPr lang="en-US" dirty="0" smtClean="0"/>
            </a:br>
            <a:r>
              <a:rPr lang="en-US" dirty="0" smtClean="0"/>
              <a:t>they also often open up </a:t>
            </a:r>
            <a:r>
              <a:rPr lang="en-US" dirty="0"/>
              <a:t>new </a:t>
            </a:r>
            <a:r>
              <a:rPr lang="en-US" dirty="0" smtClean="0"/>
              <a:t>opportunities.</a:t>
            </a:r>
            <a:endParaRPr lang="en-US" dirty="0"/>
          </a:p>
          <a:p>
            <a:r>
              <a:rPr lang="en-US" dirty="0"/>
              <a:t>We can help you understand your </a:t>
            </a:r>
            <a:r>
              <a:rPr lang="en-US" dirty="0" smtClean="0"/>
              <a:t>tax</a:t>
            </a:r>
            <a:br>
              <a:rPr lang="en-US" dirty="0" smtClean="0"/>
            </a:br>
            <a:r>
              <a:rPr lang="en-US" dirty="0" smtClean="0"/>
              <a:t>situation</a:t>
            </a:r>
            <a:r>
              <a:rPr lang="en-US" dirty="0"/>
              <a:t> </a:t>
            </a:r>
            <a:r>
              <a:rPr lang="en-US" dirty="0" smtClean="0"/>
              <a:t>and determine the </a:t>
            </a:r>
            <a:r>
              <a:rPr lang="en-US" dirty="0"/>
              <a:t>best </a:t>
            </a:r>
            <a:r>
              <a:rPr lang="en-US" dirty="0" smtClean="0"/>
              <a:t>steps</a:t>
            </a:r>
            <a:br>
              <a:rPr lang="en-US" dirty="0" smtClean="0"/>
            </a:br>
            <a:r>
              <a:rPr lang="en-US" dirty="0" smtClean="0"/>
              <a:t>to </a:t>
            </a:r>
            <a:r>
              <a:rPr lang="en-US" dirty="0"/>
              <a:t>address </a:t>
            </a:r>
            <a:r>
              <a:rPr lang="en-US" dirty="0" smtClean="0"/>
              <a:t>your tax </a:t>
            </a:r>
            <a:r>
              <a:rPr lang="en-US" dirty="0"/>
              <a:t>challenges </a:t>
            </a:r>
            <a:r>
              <a:rPr lang="en-US" dirty="0" smtClean="0"/>
              <a:t>and</a:t>
            </a:r>
            <a:br>
              <a:rPr lang="en-US" dirty="0" smtClean="0"/>
            </a:br>
            <a:r>
              <a:rPr lang="en-US" dirty="0" smtClean="0"/>
              <a:t>any other financial concerns.</a:t>
            </a:r>
            <a:endParaRPr lang="en-US" dirty="0"/>
          </a:p>
        </p:txBody>
      </p:sp>
    </p:spTree>
    <p:extLst>
      <p:ext uri="{BB962C8B-B14F-4D97-AF65-F5344CB8AC3E}">
        <p14:creationId xmlns:p14="http://schemas.microsoft.com/office/powerpoint/2010/main" val="48505669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113" y="3783013"/>
            <a:ext cx="1777174" cy="523220"/>
          </a:xfrm>
          <a:prstGeom prst="rect">
            <a:avLst/>
          </a:prstGeom>
        </p:spPr>
        <p:txBody>
          <a:bodyPr wrap="none">
            <a:spAutoFit/>
          </a:bodyPr>
          <a:lstStyle/>
          <a:p>
            <a:pPr>
              <a:defRPr/>
            </a:pPr>
            <a:r>
              <a:rPr lang="en-US" sz="2800" dirty="0" smtClean="0">
                <a:solidFill>
                  <a:srgbClr val="FFFFFF"/>
                </a:solidFill>
                <a:latin typeface="+mj-lt"/>
                <a:cs typeface="Arial" charset="0"/>
              </a:rPr>
              <a:t>Questions</a:t>
            </a:r>
            <a:endParaRPr lang="en-US" sz="2800" dirty="0">
              <a:latin typeface="+mj-lt"/>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5836" y="257685"/>
            <a:ext cx="8575434" cy="3188791"/>
          </a:xfrm>
          <a:prstGeom prst="rect">
            <a:avLst/>
          </a:prstGeom>
          <a:noFill/>
          <a:ln w="9525">
            <a:noFill/>
            <a:miter lim="800000"/>
            <a:headEnd/>
            <a:tailEnd/>
          </a:ln>
        </p:spPr>
      </p:pic>
    </p:spTree>
    <p:extLst>
      <p:ext uri="{BB962C8B-B14F-4D97-AF65-F5344CB8AC3E}">
        <p14:creationId xmlns:p14="http://schemas.microsoft.com/office/powerpoint/2010/main" val="29279035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8632444Small_fadele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214967"/>
            <a:ext cx="5077968" cy="4980432"/>
          </a:xfrm>
          <a:prstGeom prst="rect">
            <a:avLst/>
          </a:prstGeom>
        </p:spPr>
      </p:pic>
      <p:sp>
        <p:nvSpPr>
          <p:cNvPr id="2" name="Title 1"/>
          <p:cNvSpPr>
            <a:spLocks noGrp="1"/>
          </p:cNvSpPr>
          <p:nvPr>
            <p:ph type="title"/>
          </p:nvPr>
        </p:nvSpPr>
        <p:spPr/>
        <p:txBody>
          <a:bodyPr>
            <a:normAutofit/>
          </a:bodyPr>
          <a:lstStyle/>
          <a:p>
            <a:r>
              <a:rPr lang="en-US" dirty="0" smtClean="0"/>
              <a:t>Cutting Through the Complexity</a:t>
            </a:r>
            <a:endParaRPr lang="en-US" dirty="0"/>
          </a:p>
        </p:txBody>
      </p:sp>
      <p:sp>
        <p:nvSpPr>
          <p:cNvPr id="6" name="Content Placeholder 2"/>
          <p:cNvSpPr txBox="1">
            <a:spLocks/>
          </p:cNvSpPr>
          <p:nvPr/>
        </p:nvSpPr>
        <p:spPr>
          <a:xfrm>
            <a:off x="554563" y="1549400"/>
            <a:ext cx="5791200" cy="1870384"/>
          </a:xfrm>
          <a:prstGeom prst="rect">
            <a:avLst/>
          </a:prstGeom>
        </p:spPr>
        <p:txBody>
          <a:bodyPr numCol="1">
            <a:normAutofit lnSpcReduction="10000"/>
          </a:bodyPr>
          <a:lstStyle>
            <a:lvl1pPr marL="228600" indent="-228600" algn="l" defTabSz="457200" rtl="0" eaLnBrk="0" fontAlgn="base" hangingPunct="0">
              <a:spcBef>
                <a:spcPts val="1200"/>
              </a:spcBef>
              <a:spcAft>
                <a:spcPct val="0"/>
              </a:spcAft>
              <a:buClr>
                <a:schemeClr val="accent1">
                  <a:lumMod val="60000"/>
                  <a:lumOff val="40000"/>
                </a:schemeClr>
              </a:buClr>
              <a:buSzPct val="100000"/>
              <a:buFont typeface="Arial"/>
              <a:buChar char="•"/>
              <a:defRPr sz="1700" b="0" kern="1200">
                <a:solidFill>
                  <a:schemeClr val="tx1">
                    <a:lumMod val="95000"/>
                    <a:lumOff val="5000"/>
                  </a:schemeClr>
                </a:solidFill>
                <a:latin typeface="Arial"/>
                <a:ea typeface="ＭＳ Ｐゴシック" pitchFamily="-112" charset="-128"/>
                <a:cs typeface="Arial"/>
              </a:defRPr>
            </a:lvl1pPr>
            <a:lvl2pPr marL="742950" indent="-285750" algn="l" defTabSz="457200" rtl="0" eaLnBrk="0" fontAlgn="base" hangingPunct="0">
              <a:spcBef>
                <a:spcPts val="1200"/>
              </a:spcBef>
              <a:spcAft>
                <a:spcPct val="0"/>
              </a:spcAft>
              <a:buClr>
                <a:schemeClr val="accent1">
                  <a:lumMod val="60000"/>
                  <a:lumOff val="40000"/>
                </a:schemeClr>
              </a:buClr>
              <a:buFont typeface="Lucida Grande"/>
              <a:buChar char="-"/>
              <a:defRPr sz="1700" b="0" kern="1200">
                <a:solidFill>
                  <a:schemeClr val="tx1">
                    <a:lumMod val="95000"/>
                    <a:lumOff val="5000"/>
                  </a:schemeClr>
                </a:solidFill>
                <a:latin typeface="Arial"/>
                <a:ea typeface="ＭＳ Ｐゴシック" pitchFamily="-112" charset="-128"/>
                <a:cs typeface="Arial"/>
              </a:defRPr>
            </a:lvl2pPr>
            <a:lvl3pPr marL="548640" indent="0" algn="l" defTabSz="457200" rtl="0" eaLnBrk="0" fontAlgn="base" hangingPunct="0">
              <a:spcBef>
                <a:spcPts val="1200"/>
              </a:spcBef>
              <a:spcAft>
                <a:spcPct val="0"/>
              </a:spcAft>
              <a:buClr>
                <a:schemeClr val="accent1">
                  <a:lumMod val="60000"/>
                  <a:lumOff val="40000"/>
                </a:schemeClr>
              </a:buClr>
              <a:buFont typeface="Lucida Grande"/>
              <a:buNone/>
              <a:defRPr sz="1700" b="0" kern="1200" baseline="0">
                <a:solidFill>
                  <a:schemeClr val="tx1">
                    <a:lumMod val="95000"/>
                    <a:lumOff val="5000"/>
                  </a:schemeClr>
                </a:solidFill>
                <a:latin typeface="Arial"/>
                <a:ea typeface="ＭＳ Ｐゴシック" pitchFamily="-112" charset="-128"/>
                <a:cs typeface="Arial"/>
              </a:defRPr>
            </a:lvl3pPr>
            <a:lvl4pPr marL="1600200" indent="-228600" algn="l" defTabSz="457200" rtl="0" eaLnBrk="0" fontAlgn="base" hangingPunct="0">
              <a:spcBef>
                <a:spcPts val="1200"/>
              </a:spcBef>
              <a:spcAft>
                <a:spcPct val="0"/>
              </a:spcAft>
              <a:buClr>
                <a:schemeClr val="accent1">
                  <a:lumMod val="60000"/>
                  <a:lumOff val="40000"/>
                </a:schemeClr>
              </a:buClr>
              <a:buFont typeface="Lucida Grande"/>
              <a:buChar char="-"/>
              <a:defRPr sz="1700" b="0" kern="1200">
                <a:solidFill>
                  <a:schemeClr val="tx1">
                    <a:lumMod val="95000"/>
                    <a:lumOff val="5000"/>
                  </a:schemeClr>
                </a:solidFill>
                <a:latin typeface="Arial"/>
                <a:ea typeface="ＭＳ Ｐゴシック" pitchFamily="-112" charset="-128"/>
                <a:cs typeface="Arial"/>
              </a:defRPr>
            </a:lvl4pPr>
            <a:lvl5pPr marL="1828800" indent="0" algn="l" defTabSz="457200" rtl="0" eaLnBrk="0" fontAlgn="base" hangingPunct="0">
              <a:spcBef>
                <a:spcPts val="1200"/>
              </a:spcBef>
              <a:spcAft>
                <a:spcPct val="0"/>
              </a:spcAft>
              <a:buClr>
                <a:srgbClr val="FF6600"/>
              </a:buClr>
              <a:buFont typeface="Lucida Grande"/>
              <a:buNone/>
              <a:defRPr sz="1700" b="0" kern="1200">
                <a:solidFill>
                  <a:schemeClr val="tx1">
                    <a:lumMod val="95000"/>
                    <a:lumOff val="5000"/>
                  </a:schemeClr>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2013 Survey by the National Small</a:t>
            </a:r>
            <a:br>
              <a:rPr lang="en-US" dirty="0" smtClean="0"/>
            </a:br>
            <a:r>
              <a:rPr lang="en-US" dirty="0" smtClean="0"/>
              <a:t>Business Association:</a:t>
            </a:r>
          </a:p>
          <a:p>
            <a:pPr lvl="1"/>
            <a:r>
              <a:rPr lang="en-US" dirty="0" smtClean="0"/>
              <a:t>Most </a:t>
            </a:r>
            <a:r>
              <a:rPr lang="en-US" dirty="0"/>
              <a:t>small companies spend more </a:t>
            </a:r>
            <a:r>
              <a:rPr lang="en-US" dirty="0" smtClean="0"/>
              <a:t>than</a:t>
            </a:r>
            <a:br>
              <a:rPr lang="en-US" dirty="0" smtClean="0"/>
            </a:br>
            <a:r>
              <a:rPr lang="en-US" dirty="0" smtClean="0"/>
              <a:t>40 </a:t>
            </a:r>
            <a:r>
              <a:rPr lang="en-US" dirty="0"/>
              <a:t>hours a year dealing with federal taxes </a:t>
            </a:r>
            <a:endParaRPr lang="en-US" dirty="0" smtClean="0"/>
          </a:p>
          <a:p>
            <a:pPr lvl="1"/>
            <a:r>
              <a:rPr lang="en-US" dirty="0"/>
              <a:t>38% spend more than 80 hours a year</a:t>
            </a:r>
            <a:br>
              <a:rPr lang="en-US" dirty="0"/>
            </a:br>
            <a:r>
              <a:rPr lang="en-US" dirty="0" smtClean="0"/>
              <a:t>on </a:t>
            </a:r>
            <a:r>
              <a:rPr lang="en-US" dirty="0"/>
              <a:t>tax </a:t>
            </a:r>
            <a:r>
              <a:rPr lang="en-US" dirty="0" smtClean="0"/>
              <a:t>compliance</a:t>
            </a:r>
            <a:endParaRPr lang="en-US" dirty="0"/>
          </a:p>
        </p:txBody>
      </p:sp>
    </p:spTree>
    <p:extLst>
      <p:ext uri="{BB962C8B-B14F-4D97-AF65-F5344CB8AC3E}">
        <p14:creationId xmlns:p14="http://schemas.microsoft.com/office/powerpoint/2010/main" val="217797057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1" y="1217084"/>
            <a:ext cx="5081075" cy="4983480"/>
          </a:xfrm>
          <a:prstGeom prst="rect">
            <a:avLst/>
          </a:prstGeom>
        </p:spPr>
      </p:pic>
      <p:sp>
        <p:nvSpPr>
          <p:cNvPr id="2" name="Title 1"/>
          <p:cNvSpPr>
            <a:spLocks noGrp="1"/>
          </p:cNvSpPr>
          <p:nvPr>
            <p:ph type="title"/>
          </p:nvPr>
        </p:nvSpPr>
        <p:spPr/>
        <p:txBody>
          <a:bodyPr>
            <a:normAutofit/>
          </a:bodyPr>
          <a:lstStyle/>
          <a:p>
            <a:r>
              <a:rPr lang="en-US" dirty="0"/>
              <a:t>Small Business </a:t>
            </a:r>
            <a:r>
              <a:rPr lang="en-US" dirty="0" smtClean="0"/>
              <a:t>Health Care Tax </a:t>
            </a:r>
            <a:r>
              <a:rPr lang="en-US" dirty="0"/>
              <a:t>Credit</a:t>
            </a:r>
          </a:p>
        </p:txBody>
      </p:sp>
      <p:sp>
        <p:nvSpPr>
          <p:cNvPr id="3" name="Content Placeholder 2"/>
          <p:cNvSpPr>
            <a:spLocks noGrp="1"/>
          </p:cNvSpPr>
          <p:nvPr>
            <p:ph idx="1"/>
          </p:nvPr>
        </p:nvSpPr>
        <p:spPr>
          <a:xfrm>
            <a:off x="517147" y="1440559"/>
            <a:ext cx="8178120" cy="4658925"/>
          </a:xfrm>
        </p:spPr>
        <p:txBody>
          <a:bodyPr>
            <a:normAutofit/>
          </a:bodyPr>
          <a:lstStyle/>
          <a:p>
            <a:r>
              <a:rPr lang="en-US" dirty="0"/>
              <a:t>Small businesses can qualify for a credit </a:t>
            </a:r>
            <a:r>
              <a:rPr lang="en-US" dirty="0" smtClean="0"/>
              <a:t>based</a:t>
            </a:r>
            <a:br>
              <a:rPr lang="en-US" dirty="0" smtClean="0"/>
            </a:br>
            <a:r>
              <a:rPr lang="en-US" dirty="0" smtClean="0"/>
              <a:t>on</a:t>
            </a:r>
            <a:r>
              <a:rPr lang="en-US" dirty="0"/>
              <a:t> </a:t>
            </a:r>
            <a:r>
              <a:rPr lang="en-US" dirty="0" smtClean="0"/>
              <a:t>health </a:t>
            </a:r>
            <a:r>
              <a:rPr lang="en-US" dirty="0"/>
              <a:t>insurance premiums paid </a:t>
            </a:r>
            <a:r>
              <a:rPr lang="en-US" dirty="0" smtClean="0"/>
              <a:t>if they:</a:t>
            </a:r>
            <a:endParaRPr lang="en-US" dirty="0"/>
          </a:p>
          <a:p>
            <a:pPr lvl="1"/>
            <a:r>
              <a:rPr lang="en-US" dirty="0" smtClean="0"/>
              <a:t>Have </a:t>
            </a:r>
            <a:r>
              <a:rPr lang="en-US" dirty="0"/>
              <a:t>fewer than 25 FTE </a:t>
            </a:r>
            <a:r>
              <a:rPr lang="en-US" dirty="0" smtClean="0"/>
              <a:t>employees</a:t>
            </a:r>
            <a:endParaRPr lang="en-US" dirty="0"/>
          </a:p>
          <a:p>
            <a:pPr lvl="1"/>
            <a:r>
              <a:rPr lang="en-US" dirty="0"/>
              <a:t>Pay an average annual wage of </a:t>
            </a:r>
            <a:r>
              <a:rPr lang="en-US" dirty="0" smtClean="0"/>
              <a:t>less</a:t>
            </a:r>
            <a:br>
              <a:rPr lang="en-US" dirty="0" smtClean="0"/>
            </a:br>
            <a:r>
              <a:rPr lang="en-US" dirty="0" smtClean="0"/>
              <a:t>than </a:t>
            </a:r>
            <a:r>
              <a:rPr lang="en-US" dirty="0"/>
              <a:t>$</a:t>
            </a:r>
            <a:r>
              <a:rPr lang="en-US" dirty="0" smtClean="0"/>
              <a:t>50,000</a:t>
            </a:r>
            <a:endParaRPr lang="en-US" dirty="0"/>
          </a:p>
          <a:p>
            <a:pPr lvl="1"/>
            <a:r>
              <a:rPr lang="en-US" dirty="0"/>
              <a:t>Contribute 50% or more to </a:t>
            </a:r>
            <a:r>
              <a:rPr lang="en-US" dirty="0" smtClean="0"/>
              <a:t>employee</a:t>
            </a:r>
            <a:br>
              <a:rPr lang="en-US" dirty="0" smtClean="0"/>
            </a:br>
            <a:r>
              <a:rPr lang="en-US" dirty="0" smtClean="0"/>
              <a:t>health</a:t>
            </a:r>
            <a:r>
              <a:rPr lang="en-US" dirty="0"/>
              <a:t> </a:t>
            </a:r>
            <a:r>
              <a:rPr lang="en-US" dirty="0" smtClean="0"/>
              <a:t>insurance premiums </a:t>
            </a:r>
          </a:p>
          <a:p>
            <a:pPr marL="585216" lvl="1" indent="0">
              <a:buNone/>
            </a:pPr>
            <a:endParaRPr lang="en-US" dirty="0"/>
          </a:p>
          <a:p>
            <a:pPr marL="585216" lvl="1" indent="0">
              <a:buNone/>
            </a:pPr>
            <a:endParaRPr lang="en-US" dirty="0"/>
          </a:p>
        </p:txBody>
      </p:sp>
    </p:spTree>
    <p:extLst>
      <p:ext uri="{BB962C8B-B14F-4D97-AF65-F5344CB8AC3E}">
        <p14:creationId xmlns:p14="http://schemas.microsoft.com/office/powerpoint/2010/main" val="82496039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89" b="16084"/>
          <a:stretch/>
        </p:blipFill>
        <p:spPr>
          <a:xfrm>
            <a:off x="3674122" y="3080377"/>
            <a:ext cx="5355578" cy="3060073"/>
          </a:xfrm>
          <a:prstGeom prst="rect">
            <a:avLst/>
          </a:prstGeom>
        </p:spPr>
      </p:pic>
      <p:sp>
        <p:nvSpPr>
          <p:cNvPr id="2" name="Title 1"/>
          <p:cNvSpPr>
            <a:spLocks noGrp="1"/>
          </p:cNvSpPr>
          <p:nvPr>
            <p:ph type="title"/>
          </p:nvPr>
        </p:nvSpPr>
        <p:spPr/>
        <p:txBody>
          <a:bodyPr>
            <a:normAutofit/>
          </a:bodyPr>
          <a:lstStyle/>
          <a:p>
            <a:r>
              <a:rPr lang="en-US" dirty="0" smtClean="0"/>
              <a:t>Small Business Health Care Tax Credit</a:t>
            </a:r>
            <a:endParaRPr lang="en-US" dirty="0"/>
          </a:p>
        </p:txBody>
      </p:sp>
      <p:sp>
        <p:nvSpPr>
          <p:cNvPr id="3" name="Content Placeholder 2"/>
          <p:cNvSpPr>
            <a:spLocks noGrp="1"/>
          </p:cNvSpPr>
          <p:nvPr>
            <p:ph idx="1"/>
          </p:nvPr>
        </p:nvSpPr>
        <p:spPr>
          <a:xfrm>
            <a:off x="517147" y="1440559"/>
            <a:ext cx="8178120" cy="4658925"/>
          </a:xfrm>
        </p:spPr>
        <p:txBody>
          <a:bodyPr>
            <a:normAutofit/>
          </a:bodyPr>
          <a:lstStyle/>
          <a:p>
            <a:r>
              <a:rPr lang="en-US" dirty="0" smtClean="0"/>
              <a:t>For tax years beginning in 2014, the credit is 50% </a:t>
            </a:r>
            <a:r>
              <a:rPr lang="en-US" dirty="0"/>
              <a:t>of premiums </a:t>
            </a:r>
            <a:r>
              <a:rPr lang="en-US" dirty="0" smtClean="0"/>
              <a:t>paid</a:t>
            </a:r>
            <a:br>
              <a:rPr lang="en-US" dirty="0" smtClean="0"/>
            </a:br>
            <a:r>
              <a:rPr lang="en-US" dirty="0" smtClean="0"/>
              <a:t>(35% for small tax</a:t>
            </a:r>
            <a:r>
              <a:rPr lang="en-US" dirty="0"/>
              <a:t>-exempt </a:t>
            </a:r>
            <a:r>
              <a:rPr lang="en-US" dirty="0" smtClean="0"/>
              <a:t>employers) </a:t>
            </a:r>
            <a:endParaRPr lang="en-US" dirty="0"/>
          </a:p>
          <a:p>
            <a:r>
              <a:rPr lang="en-US" dirty="0" smtClean="0"/>
              <a:t>Credit will apply only to participants in the Small Business</a:t>
            </a:r>
            <a:br>
              <a:rPr lang="en-US" dirty="0" smtClean="0"/>
            </a:br>
            <a:r>
              <a:rPr lang="en-US" dirty="0" smtClean="0"/>
              <a:t>Health </a:t>
            </a:r>
            <a:r>
              <a:rPr lang="en-US" dirty="0"/>
              <a:t>Options Program (SHOP) </a:t>
            </a:r>
            <a:r>
              <a:rPr lang="en-US" dirty="0" smtClean="0"/>
              <a:t>Marketplace</a:t>
            </a:r>
            <a:endParaRPr lang="en-US" dirty="0"/>
          </a:p>
          <a:p>
            <a:r>
              <a:rPr lang="en-US" dirty="0" smtClean="0"/>
              <a:t>SHOP opens to companies with up to 50</a:t>
            </a:r>
            <a:br>
              <a:rPr lang="en-US" dirty="0" smtClean="0"/>
            </a:br>
            <a:r>
              <a:rPr lang="en-US" dirty="0" smtClean="0"/>
              <a:t>employees; expected to expand in 2016 </a:t>
            </a:r>
            <a:endParaRPr lang="en-US" dirty="0"/>
          </a:p>
          <a:p>
            <a:endParaRPr lang="en-US" dirty="0"/>
          </a:p>
        </p:txBody>
      </p:sp>
    </p:spTree>
    <p:extLst>
      <p:ext uri="{BB962C8B-B14F-4D97-AF65-F5344CB8AC3E}">
        <p14:creationId xmlns:p14="http://schemas.microsoft.com/office/powerpoint/2010/main" val="332562394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Care Law and Larger Employers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1" y="2362200"/>
            <a:ext cx="5096510" cy="3829989"/>
          </a:xfrm>
          <a:prstGeom prst="rect">
            <a:avLst/>
          </a:prstGeom>
        </p:spPr>
      </p:pic>
      <p:sp>
        <p:nvSpPr>
          <p:cNvPr id="6" name="Content Placeholder 2"/>
          <p:cNvSpPr txBox="1">
            <a:spLocks/>
          </p:cNvSpPr>
          <p:nvPr/>
        </p:nvSpPr>
        <p:spPr>
          <a:xfrm>
            <a:off x="525614" y="1440559"/>
            <a:ext cx="8178120" cy="4658925"/>
          </a:xfrm>
          <a:prstGeom prst="rect">
            <a:avLst/>
          </a:prstGeom>
        </p:spPr>
        <p:txBody>
          <a:bodyPr numCol="1">
            <a:normAutofit/>
          </a:bodyPr>
          <a:lstStyle>
            <a:lvl1pPr marL="228600" indent="-228600" algn="l" defTabSz="457200" rtl="0" eaLnBrk="0" fontAlgn="base" hangingPunct="0">
              <a:spcBef>
                <a:spcPts val="1200"/>
              </a:spcBef>
              <a:spcAft>
                <a:spcPct val="0"/>
              </a:spcAft>
              <a:buClr>
                <a:schemeClr val="accent1">
                  <a:lumMod val="60000"/>
                  <a:lumOff val="40000"/>
                </a:schemeClr>
              </a:buClr>
              <a:buSzPct val="100000"/>
              <a:buFont typeface="Arial"/>
              <a:buChar char="•"/>
              <a:defRPr sz="1700" b="0" kern="1200">
                <a:solidFill>
                  <a:schemeClr val="tx1">
                    <a:lumMod val="95000"/>
                    <a:lumOff val="5000"/>
                  </a:schemeClr>
                </a:solidFill>
                <a:latin typeface="Arial"/>
                <a:ea typeface="ＭＳ Ｐゴシック" pitchFamily="-112" charset="-128"/>
                <a:cs typeface="Arial"/>
              </a:defRPr>
            </a:lvl1pPr>
            <a:lvl2pPr marL="742950" indent="-285750" algn="l" defTabSz="457200" rtl="0" eaLnBrk="0" fontAlgn="base" hangingPunct="0">
              <a:spcBef>
                <a:spcPts val="1200"/>
              </a:spcBef>
              <a:spcAft>
                <a:spcPct val="0"/>
              </a:spcAft>
              <a:buClr>
                <a:schemeClr val="accent1">
                  <a:lumMod val="60000"/>
                  <a:lumOff val="40000"/>
                </a:schemeClr>
              </a:buClr>
              <a:buFont typeface="Lucida Grande"/>
              <a:buChar char="-"/>
              <a:defRPr sz="1700" b="0" kern="1200">
                <a:solidFill>
                  <a:schemeClr val="tx1">
                    <a:lumMod val="95000"/>
                    <a:lumOff val="5000"/>
                  </a:schemeClr>
                </a:solidFill>
                <a:latin typeface="Arial"/>
                <a:ea typeface="ＭＳ Ｐゴシック" pitchFamily="-112" charset="-128"/>
                <a:cs typeface="Arial"/>
              </a:defRPr>
            </a:lvl2pPr>
            <a:lvl3pPr marL="548640" indent="0" algn="l" defTabSz="457200" rtl="0" eaLnBrk="0" fontAlgn="base" hangingPunct="0">
              <a:spcBef>
                <a:spcPts val="1200"/>
              </a:spcBef>
              <a:spcAft>
                <a:spcPct val="0"/>
              </a:spcAft>
              <a:buClr>
                <a:schemeClr val="accent1">
                  <a:lumMod val="60000"/>
                  <a:lumOff val="40000"/>
                </a:schemeClr>
              </a:buClr>
              <a:buFont typeface="Lucida Grande"/>
              <a:buNone/>
              <a:defRPr sz="1700" b="0" kern="1200" baseline="0">
                <a:solidFill>
                  <a:schemeClr val="tx1">
                    <a:lumMod val="95000"/>
                    <a:lumOff val="5000"/>
                  </a:schemeClr>
                </a:solidFill>
                <a:latin typeface="Arial"/>
                <a:ea typeface="ＭＳ Ｐゴシック" pitchFamily="-112" charset="-128"/>
                <a:cs typeface="Arial"/>
              </a:defRPr>
            </a:lvl3pPr>
            <a:lvl4pPr marL="1600200" indent="-228600" algn="l" defTabSz="457200" rtl="0" eaLnBrk="0" fontAlgn="base" hangingPunct="0">
              <a:spcBef>
                <a:spcPts val="1200"/>
              </a:spcBef>
              <a:spcAft>
                <a:spcPct val="0"/>
              </a:spcAft>
              <a:buClr>
                <a:schemeClr val="accent1">
                  <a:lumMod val="60000"/>
                  <a:lumOff val="40000"/>
                </a:schemeClr>
              </a:buClr>
              <a:buFont typeface="Lucida Grande"/>
              <a:buChar char="-"/>
              <a:defRPr sz="1700" b="0" kern="1200">
                <a:solidFill>
                  <a:schemeClr val="tx1">
                    <a:lumMod val="95000"/>
                    <a:lumOff val="5000"/>
                  </a:schemeClr>
                </a:solidFill>
                <a:latin typeface="Arial"/>
                <a:ea typeface="ＭＳ Ｐゴシック" pitchFamily="-112" charset="-128"/>
                <a:cs typeface="Arial"/>
              </a:defRPr>
            </a:lvl4pPr>
            <a:lvl5pPr marL="1828800" indent="0" algn="l" defTabSz="457200" rtl="0" eaLnBrk="0" fontAlgn="base" hangingPunct="0">
              <a:spcBef>
                <a:spcPts val="1200"/>
              </a:spcBef>
              <a:spcAft>
                <a:spcPct val="0"/>
              </a:spcAft>
              <a:buClr>
                <a:srgbClr val="FF6600"/>
              </a:buClr>
              <a:buFont typeface="Lucida Grande"/>
              <a:buNone/>
              <a:defRPr sz="1700" b="0" kern="1200">
                <a:solidFill>
                  <a:schemeClr val="tx1">
                    <a:lumMod val="95000"/>
                    <a:lumOff val="5000"/>
                  </a:schemeClr>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Businesses with at </a:t>
            </a:r>
            <a:r>
              <a:rPr lang="en-US" dirty="0" smtClean="0"/>
              <a:t>least</a:t>
            </a:r>
            <a:br>
              <a:rPr lang="en-US" dirty="0" smtClean="0"/>
            </a:br>
            <a:r>
              <a:rPr lang="en-US" dirty="0" smtClean="0"/>
              <a:t>50 </a:t>
            </a:r>
            <a:r>
              <a:rPr lang="en-US" dirty="0"/>
              <a:t>FTE employees must</a:t>
            </a:r>
            <a:br>
              <a:rPr lang="en-US" dirty="0"/>
            </a:br>
            <a:r>
              <a:rPr lang="en-US" dirty="0"/>
              <a:t>offer coverage to </a:t>
            </a:r>
            <a:r>
              <a:rPr lang="en-US" dirty="0" smtClean="0"/>
              <a:t>employees</a:t>
            </a:r>
            <a:br>
              <a:rPr lang="en-US" dirty="0" smtClean="0"/>
            </a:br>
            <a:r>
              <a:rPr lang="en-US" dirty="0" smtClean="0"/>
              <a:t>or </a:t>
            </a:r>
            <a:r>
              <a:rPr lang="en-US" dirty="0"/>
              <a:t>face a </a:t>
            </a:r>
            <a:r>
              <a:rPr lang="en-US" dirty="0" smtClean="0"/>
              <a:t>financial penalty</a:t>
            </a:r>
            <a:br>
              <a:rPr lang="en-US" dirty="0" smtClean="0"/>
            </a:br>
            <a:r>
              <a:rPr lang="en-US" dirty="0" smtClean="0"/>
              <a:t>after </a:t>
            </a:r>
            <a:r>
              <a:rPr lang="en-US" dirty="0"/>
              <a:t>Jan. 1, </a:t>
            </a:r>
            <a:r>
              <a:rPr lang="en-US" dirty="0" smtClean="0"/>
              <a:t>2015</a:t>
            </a:r>
          </a:p>
          <a:p>
            <a:r>
              <a:rPr lang="en-US" dirty="0" smtClean="0"/>
              <a:t>Businesses need to start</a:t>
            </a:r>
            <a:br>
              <a:rPr lang="en-US" dirty="0" smtClean="0"/>
            </a:br>
            <a:r>
              <a:rPr lang="en-US" dirty="0" smtClean="0"/>
              <a:t>planning now to avoid penalties</a:t>
            </a:r>
          </a:p>
        </p:txBody>
      </p:sp>
    </p:spTree>
    <p:extLst>
      <p:ext uri="{BB962C8B-B14F-4D97-AF65-F5344CB8AC3E}">
        <p14:creationId xmlns:p14="http://schemas.microsoft.com/office/powerpoint/2010/main" val="26818221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8891614Mediumwf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688" y="1210817"/>
            <a:ext cx="7079925" cy="4983480"/>
          </a:xfrm>
          <a:prstGeom prst="rect">
            <a:avLst/>
          </a:prstGeom>
        </p:spPr>
      </p:pic>
      <p:sp>
        <p:nvSpPr>
          <p:cNvPr id="2" name="Title 1"/>
          <p:cNvSpPr>
            <a:spLocks noGrp="1"/>
          </p:cNvSpPr>
          <p:nvPr>
            <p:ph type="title"/>
          </p:nvPr>
        </p:nvSpPr>
        <p:spPr/>
        <p:txBody>
          <a:bodyPr>
            <a:normAutofit fontScale="90000"/>
          </a:bodyPr>
          <a:lstStyle/>
          <a:p>
            <a:r>
              <a:rPr lang="en-US" b="0" dirty="0" smtClean="0"/>
              <a:t>Section 179 Expense and Bonus</a:t>
            </a:r>
            <a:r>
              <a:rPr lang="en-US" dirty="0"/>
              <a:t> </a:t>
            </a:r>
            <a:r>
              <a:rPr lang="en-US" b="0" dirty="0" smtClean="0"/>
              <a:t>Depreciation Deduction</a:t>
            </a:r>
            <a:endParaRPr lang="en-US" dirty="0"/>
          </a:p>
        </p:txBody>
      </p:sp>
      <p:sp>
        <p:nvSpPr>
          <p:cNvPr id="3" name="Content Placeholder 2"/>
          <p:cNvSpPr>
            <a:spLocks noGrp="1"/>
          </p:cNvSpPr>
          <p:nvPr>
            <p:ph idx="1"/>
          </p:nvPr>
        </p:nvSpPr>
        <p:spPr>
          <a:xfrm>
            <a:off x="407076" y="1440559"/>
            <a:ext cx="8178120" cy="4658925"/>
          </a:xfrm>
        </p:spPr>
        <p:txBody>
          <a:bodyPr>
            <a:normAutofit/>
          </a:bodyPr>
          <a:lstStyle/>
          <a:p>
            <a:pPr marL="422910" indent="-285750"/>
            <a:r>
              <a:rPr lang="en-US" dirty="0" smtClean="0"/>
              <a:t>American </a:t>
            </a:r>
            <a:r>
              <a:rPr lang="en-US" dirty="0"/>
              <a:t>Taxpayer Relief Act of 2012 (ATRA</a:t>
            </a:r>
            <a:r>
              <a:rPr lang="en-US" dirty="0" smtClean="0"/>
              <a:t>)</a:t>
            </a:r>
          </a:p>
          <a:p>
            <a:pPr marL="937260" lvl="1"/>
            <a:r>
              <a:rPr lang="en-US" dirty="0" smtClean="0"/>
              <a:t>Extends the Section </a:t>
            </a:r>
            <a:r>
              <a:rPr lang="en-US" dirty="0"/>
              <a:t>179 </a:t>
            </a:r>
            <a:r>
              <a:rPr lang="en-US" dirty="0" smtClean="0"/>
              <a:t>deduction</a:t>
            </a:r>
            <a:br>
              <a:rPr lang="en-US" dirty="0" smtClean="0"/>
            </a:br>
            <a:r>
              <a:rPr lang="en-US" dirty="0" smtClean="0"/>
              <a:t>through 2013</a:t>
            </a:r>
          </a:p>
          <a:p>
            <a:pPr marL="937260" lvl="1"/>
            <a:r>
              <a:rPr lang="en-US" dirty="0" smtClean="0"/>
              <a:t>Extends </a:t>
            </a:r>
            <a:r>
              <a:rPr lang="en-US" dirty="0"/>
              <a:t>for one </a:t>
            </a:r>
            <a:r>
              <a:rPr lang="en-US" dirty="0" smtClean="0"/>
              <a:t>year the availability</a:t>
            </a:r>
            <a:br>
              <a:rPr lang="en-US" dirty="0" smtClean="0"/>
            </a:br>
            <a:r>
              <a:rPr lang="en-US" dirty="0" smtClean="0"/>
              <a:t>of</a:t>
            </a:r>
            <a:r>
              <a:rPr lang="en-US" dirty="0"/>
              <a:t> </a:t>
            </a:r>
            <a:r>
              <a:rPr lang="en-US" dirty="0" smtClean="0"/>
              <a:t>first</a:t>
            </a:r>
            <a:r>
              <a:rPr lang="en-US" dirty="0"/>
              <a:t>-year “bonus” </a:t>
            </a:r>
            <a:r>
              <a:rPr lang="en-US" dirty="0" smtClean="0"/>
              <a:t>depreciation</a:t>
            </a:r>
            <a:endParaRPr lang="en-US" dirty="0"/>
          </a:p>
          <a:p>
            <a:pPr marL="137160" indent="0">
              <a:buNone/>
            </a:pPr>
            <a:endParaRPr lang="en-US" dirty="0"/>
          </a:p>
        </p:txBody>
      </p:sp>
    </p:spTree>
    <p:extLst>
      <p:ext uri="{BB962C8B-B14F-4D97-AF65-F5344CB8AC3E}">
        <p14:creationId xmlns:p14="http://schemas.microsoft.com/office/powerpoint/2010/main" val="260254412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681" y="1208503"/>
            <a:ext cx="5768788" cy="4992624"/>
          </a:xfrm>
          <a:prstGeom prst="rect">
            <a:avLst/>
          </a:prstGeom>
        </p:spPr>
      </p:pic>
      <p:sp>
        <p:nvSpPr>
          <p:cNvPr id="2" name="Title 1"/>
          <p:cNvSpPr>
            <a:spLocks noGrp="1"/>
          </p:cNvSpPr>
          <p:nvPr>
            <p:ph type="title"/>
          </p:nvPr>
        </p:nvSpPr>
        <p:spPr/>
        <p:txBody>
          <a:bodyPr>
            <a:normAutofit fontScale="90000"/>
          </a:bodyPr>
          <a:lstStyle/>
          <a:p>
            <a:r>
              <a:rPr lang="en-US" dirty="0" smtClean="0"/>
              <a:t>New Tax Rates on Ordinary </a:t>
            </a:r>
            <a:r>
              <a:rPr lang="en-US" dirty="0"/>
              <a:t>I</a:t>
            </a:r>
            <a:r>
              <a:rPr lang="en-US" dirty="0" smtClean="0"/>
              <a:t>ncome and Capital Gains</a:t>
            </a:r>
            <a:endParaRPr lang="en-US" dirty="0"/>
          </a:p>
        </p:txBody>
      </p:sp>
      <p:sp>
        <p:nvSpPr>
          <p:cNvPr id="3" name="Content Placeholder 2"/>
          <p:cNvSpPr>
            <a:spLocks noGrp="1"/>
          </p:cNvSpPr>
          <p:nvPr>
            <p:ph idx="1"/>
          </p:nvPr>
        </p:nvSpPr>
        <p:spPr>
          <a:xfrm>
            <a:off x="517147" y="1440559"/>
            <a:ext cx="8178120" cy="4658925"/>
          </a:xfrm>
        </p:spPr>
        <p:txBody>
          <a:bodyPr>
            <a:normAutofit/>
          </a:bodyPr>
          <a:lstStyle/>
          <a:p>
            <a:r>
              <a:rPr lang="en-US" dirty="0"/>
              <a:t>For </a:t>
            </a:r>
            <a:r>
              <a:rPr lang="en-US" dirty="0" smtClean="0"/>
              <a:t>2013 income, </a:t>
            </a:r>
            <a:r>
              <a:rPr lang="en-US" dirty="0"/>
              <a:t>the highest </a:t>
            </a:r>
            <a:r>
              <a:rPr lang="en-US" dirty="0" smtClean="0"/>
              <a:t>individual</a:t>
            </a:r>
            <a:br>
              <a:rPr lang="en-US" dirty="0" smtClean="0"/>
            </a:br>
            <a:r>
              <a:rPr lang="en-US" dirty="0" smtClean="0"/>
              <a:t>income</a:t>
            </a:r>
            <a:r>
              <a:rPr lang="en-US" dirty="0"/>
              <a:t> </a:t>
            </a:r>
            <a:r>
              <a:rPr lang="en-US" dirty="0" smtClean="0"/>
              <a:t>tax </a:t>
            </a:r>
            <a:r>
              <a:rPr lang="en-US" dirty="0"/>
              <a:t>rate </a:t>
            </a:r>
            <a:r>
              <a:rPr lang="en-US" dirty="0" smtClean="0"/>
              <a:t>will be </a:t>
            </a:r>
            <a:r>
              <a:rPr lang="en-US" dirty="0"/>
              <a:t>39.6</a:t>
            </a:r>
            <a:r>
              <a:rPr lang="en-US" dirty="0" smtClean="0"/>
              <a:t>%.</a:t>
            </a:r>
            <a:endParaRPr lang="en-US" dirty="0"/>
          </a:p>
          <a:p>
            <a:r>
              <a:rPr lang="en-US" dirty="0" smtClean="0"/>
              <a:t>The dividend </a:t>
            </a:r>
            <a:r>
              <a:rPr lang="en-US" dirty="0"/>
              <a:t>income and long-term </a:t>
            </a:r>
            <a:r>
              <a:rPr lang="en-US" dirty="0" smtClean="0"/>
              <a:t>capital</a:t>
            </a:r>
            <a:br>
              <a:rPr lang="en-US" dirty="0" smtClean="0"/>
            </a:br>
            <a:r>
              <a:rPr lang="en-US" dirty="0" smtClean="0"/>
              <a:t>gains tax rate </a:t>
            </a:r>
            <a:r>
              <a:rPr lang="en-US" dirty="0"/>
              <a:t>also jumps from 15% to 20</a:t>
            </a:r>
            <a:r>
              <a:rPr lang="en-US" dirty="0" smtClean="0"/>
              <a:t>%</a:t>
            </a:r>
            <a:br>
              <a:rPr lang="en-US" dirty="0" smtClean="0"/>
            </a:br>
            <a:r>
              <a:rPr lang="en-US" dirty="0" smtClean="0"/>
              <a:t>for highest earners  (23.8</a:t>
            </a:r>
            <a:r>
              <a:rPr lang="en-US" dirty="0"/>
              <a:t>% if the </a:t>
            </a:r>
            <a:r>
              <a:rPr lang="en-US" dirty="0" smtClean="0"/>
              <a:t>new net</a:t>
            </a:r>
            <a:br>
              <a:rPr lang="en-US" dirty="0" smtClean="0"/>
            </a:br>
            <a:r>
              <a:rPr lang="en-US" dirty="0" smtClean="0"/>
              <a:t>investment income tax applies).</a:t>
            </a:r>
            <a:endParaRPr lang="en-US" dirty="0"/>
          </a:p>
          <a:p>
            <a:r>
              <a:rPr lang="en-US" dirty="0" smtClean="0"/>
              <a:t>The dividend </a:t>
            </a:r>
            <a:r>
              <a:rPr lang="en-US" dirty="0"/>
              <a:t>and long-term capital </a:t>
            </a:r>
            <a:r>
              <a:rPr lang="en-US" dirty="0" smtClean="0"/>
              <a:t>gains</a:t>
            </a:r>
            <a:br>
              <a:rPr lang="en-US" dirty="0" smtClean="0"/>
            </a:br>
            <a:r>
              <a:rPr lang="en-US" dirty="0" smtClean="0"/>
              <a:t>rates</a:t>
            </a:r>
            <a:r>
              <a:rPr lang="en-US" dirty="0"/>
              <a:t> </a:t>
            </a:r>
            <a:r>
              <a:rPr lang="en-US" dirty="0" smtClean="0"/>
              <a:t>for other taxpayers </a:t>
            </a:r>
            <a:r>
              <a:rPr lang="en-US" dirty="0"/>
              <a:t>remain the same</a:t>
            </a:r>
            <a:r>
              <a:rPr lang="en-US" dirty="0" smtClean="0"/>
              <a:t>,</a:t>
            </a:r>
            <a:br>
              <a:rPr lang="en-US" dirty="0" smtClean="0"/>
            </a:br>
            <a:r>
              <a:rPr lang="en-US" dirty="0" smtClean="0"/>
              <a:t>ranging from 0 </a:t>
            </a:r>
            <a:r>
              <a:rPr lang="en-US" dirty="0"/>
              <a:t>to 15</a:t>
            </a:r>
            <a:r>
              <a:rPr lang="en-US" dirty="0" smtClean="0"/>
              <a:t>%.</a:t>
            </a:r>
            <a:endParaRPr lang="en-US" dirty="0"/>
          </a:p>
          <a:p>
            <a:endParaRPr lang="en-US" dirty="0"/>
          </a:p>
        </p:txBody>
      </p:sp>
    </p:spTree>
    <p:extLst>
      <p:ext uri="{BB962C8B-B14F-4D97-AF65-F5344CB8AC3E}">
        <p14:creationId xmlns:p14="http://schemas.microsoft.com/office/powerpoint/2010/main" val="232031025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4" y="1214815"/>
            <a:ext cx="6742021" cy="4983480"/>
          </a:xfrm>
          <a:prstGeom prst="rect">
            <a:avLst/>
          </a:prstGeom>
        </p:spPr>
      </p:pic>
      <p:sp>
        <p:nvSpPr>
          <p:cNvPr id="2" name="Title 1"/>
          <p:cNvSpPr>
            <a:spLocks noGrp="1"/>
          </p:cNvSpPr>
          <p:nvPr>
            <p:ph type="title"/>
          </p:nvPr>
        </p:nvSpPr>
        <p:spPr/>
        <p:txBody>
          <a:bodyPr>
            <a:normAutofit/>
          </a:bodyPr>
          <a:lstStyle/>
          <a:p>
            <a:r>
              <a:rPr lang="en-US" dirty="0" smtClean="0"/>
              <a:t>New 3.8% Tax on </a:t>
            </a:r>
            <a:r>
              <a:rPr lang="en-US" dirty="0"/>
              <a:t>N</a:t>
            </a:r>
            <a:r>
              <a:rPr lang="en-US" dirty="0" smtClean="0"/>
              <a:t>et Investment Income</a:t>
            </a:r>
            <a:endParaRPr lang="en-US" dirty="0"/>
          </a:p>
        </p:txBody>
      </p:sp>
      <p:sp>
        <p:nvSpPr>
          <p:cNvPr id="3" name="Content Placeholder 2"/>
          <p:cNvSpPr>
            <a:spLocks noGrp="1"/>
          </p:cNvSpPr>
          <p:nvPr>
            <p:ph idx="1"/>
          </p:nvPr>
        </p:nvSpPr>
        <p:spPr/>
        <p:txBody>
          <a:bodyPr>
            <a:normAutofit/>
          </a:bodyPr>
          <a:lstStyle/>
          <a:p>
            <a:r>
              <a:rPr lang="en-US" dirty="0" smtClean="0"/>
              <a:t>Applies </a:t>
            </a:r>
            <a:r>
              <a:rPr lang="en-US" dirty="0"/>
              <a:t>to individuals </a:t>
            </a:r>
            <a:r>
              <a:rPr lang="en-US" dirty="0" smtClean="0"/>
              <a:t>with</a:t>
            </a:r>
            <a:br>
              <a:rPr lang="en-US" dirty="0" smtClean="0"/>
            </a:br>
            <a:r>
              <a:rPr lang="en-US" dirty="0" smtClean="0"/>
              <a:t>modified AGI above </a:t>
            </a:r>
            <a:r>
              <a:rPr lang="en-US" dirty="0"/>
              <a:t>certain </a:t>
            </a:r>
            <a:r>
              <a:rPr lang="en-US" dirty="0" smtClean="0"/>
              <a:t>thresholds: </a:t>
            </a:r>
          </a:p>
          <a:p>
            <a:pPr lvl="1"/>
            <a:r>
              <a:rPr lang="en-US" dirty="0" smtClean="0"/>
              <a:t>$</a:t>
            </a:r>
            <a:r>
              <a:rPr lang="en-US" dirty="0"/>
              <a:t>250,000 for married </a:t>
            </a:r>
            <a:r>
              <a:rPr lang="en-US" dirty="0" smtClean="0"/>
              <a:t>couples</a:t>
            </a:r>
            <a:br>
              <a:rPr lang="en-US" dirty="0" smtClean="0"/>
            </a:br>
            <a:r>
              <a:rPr lang="en-US" dirty="0" smtClean="0"/>
              <a:t>filing jointly</a:t>
            </a:r>
          </a:p>
          <a:p>
            <a:pPr lvl="1"/>
            <a:r>
              <a:rPr lang="en-US" dirty="0" smtClean="0"/>
              <a:t>$</a:t>
            </a:r>
            <a:r>
              <a:rPr lang="en-US" dirty="0"/>
              <a:t>200,000 for single </a:t>
            </a:r>
            <a:r>
              <a:rPr lang="en-US" dirty="0" smtClean="0"/>
              <a:t>taxpayers </a:t>
            </a:r>
          </a:p>
          <a:p>
            <a:r>
              <a:rPr lang="en-US" dirty="0" smtClean="0"/>
              <a:t>Includes capital </a:t>
            </a:r>
            <a:r>
              <a:rPr lang="en-US" dirty="0"/>
              <a:t>gains, </a:t>
            </a:r>
            <a:r>
              <a:rPr lang="en-US" dirty="0" smtClean="0"/>
              <a:t>interest</a:t>
            </a:r>
            <a:br>
              <a:rPr lang="en-US" dirty="0" smtClean="0"/>
            </a:br>
            <a:r>
              <a:rPr lang="en-US" dirty="0" smtClean="0"/>
              <a:t>and dividend income from</a:t>
            </a:r>
            <a:br>
              <a:rPr lang="en-US" dirty="0" smtClean="0"/>
            </a:br>
            <a:r>
              <a:rPr lang="en-US" dirty="0" smtClean="0"/>
              <a:t>investment assets</a:t>
            </a:r>
          </a:p>
          <a:p>
            <a:r>
              <a:rPr lang="en-US" dirty="0"/>
              <a:t>May also apply to rental </a:t>
            </a:r>
            <a:r>
              <a:rPr lang="en-US" dirty="0" smtClean="0"/>
              <a:t>and</a:t>
            </a:r>
            <a:br>
              <a:rPr lang="en-US" dirty="0" smtClean="0"/>
            </a:br>
            <a:r>
              <a:rPr lang="en-US" dirty="0" smtClean="0"/>
              <a:t>royalty income</a:t>
            </a:r>
            <a:endParaRPr lang="en-US" dirty="0"/>
          </a:p>
          <a:p>
            <a:pPr lvl="1"/>
            <a:endParaRPr lang="en-US" dirty="0"/>
          </a:p>
        </p:txBody>
      </p:sp>
    </p:spTree>
    <p:extLst>
      <p:ext uri="{BB962C8B-B14F-4D97-AF65-F5344CB8AC3E}">
        <p14:creationId xmlns:p14="http://schemas.microsoft.com/office/powerpoint/2010/main" val="43671133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085" y="1210733"/>
            <a:ext cx="5917882" cy="4983480"/>
          </a:xfrm>
          <a:prstGeom prst="rect">
            <a:avLst/>
          </a:prstGeom>
        </p:spPr>
      </p:pic>
      <p:sp>
        <p:nvSpPr>
          <p:cNvPr id="2" name="Title 1"/>
          <p:cNvSpPr>
            <a:spLocks noGrp="1"/>
          </p:cNvSpPr>
          <p:nvPr>
            <p:ph type="title"/>
          </p:nvPr>
        </p:nvSpPr>
        <p:spPr/>
        <p:txBody>
          <a:bodyPr/>
          <a:lstStyle/>
          <a:p>
            <a:r>
              <a:rPr lang="en-US" dirty="0" smtClean="0"/>
              <a:t>Home Office Deduction</a:t>
            </a:r>
            <a:endParaRPr lang="en-US" dirty="0"/>
          </a:p>
        </p:txBody>
      </p:sp>
      <p:sp>
        <p:nvSpPr>
          <p:cNvPr id="3" name="Content Placeholder 2"/>
          <p:cNvSpPr>
            <a:spLocks noGrp="1"/>
          </p:cNvSpPr>
          <p:nvPr>
            <p:ph idx="1"/>
          </p:nvPr>
        </p:nvSpPr>
        <p:spPr/>
        <p:txBody>
          <a:bodyPr>
            <a:normAutofit/>
          </a:bodyPr>
          <a:lstStyle/>
          <a:p>
            <a:r>
              <a:rPr lang="en-US" dirty="0" smtClean="0"/>
              <a:t>Part </a:t>
            </a:r>
            <a:r>
              <a:rPr lang="en-US" dirty="0"/>
              <a:t>of a business owner’s personal </a:t>
            </a:r>
            <a:r>
              <a:rPr lang="en-US" dirty="0" smtClean="0"/>
              <a:t>residence</a:t>
            </a:r>
            <a:br>
              <a:rPr lang="en-US" dirty="0" smtClean="0"/>
            </a:br>
            <a:r>
              <a:rPr lang="en-US" dirty="0" smtClean="0"/>
              <a:t>must</a:t>
            </a:r>
            <a:r>
              <a:rPr lang="en-US" dirty="0"/>
              <a:t> </a:t>
            </a:r>
            <a:r>
              <a:rPr lang="en-US" dirty="0" smtClean="0"/>
              <a:t>be </a:t>
            </a:r>
            <a:r>
              <a:rPr lang="en-US" dirty="0"/>
              <a:t>used regularly and exclusively as </a:t>
            </a:r>
            <a:r>
              <a:rPr lang="en-US" dirty="0" smtClean="0"/>
              <a:t>either</a:t>
            </a:r>
            <a:br>
              <a:rPr lang="en-US" dirty="0" smtClean="0"/>
            </a:br>
            <a:r>
              <a:rPr lang="en-US" dirty="0" smtClean="0"/>
              <a:t>the principal place </a:t>
            </a:r>
            <a:r>
              <a:rPr lang="en-US" dirty="0"/>
              <a:t>of business or as a place </a:t>
            </a:r>
            <a:r>
              <a:rPr lang="en-US" dirty="0" smtClean="0"/>
              <a:t>to</a:t>
            </a:r>
            <a:br>
              <a:rPr lang="en-US" dirty="0" smtClean="0"/>
            </a:br>
            <a:r>
              <a:rPr lang="en-US" dirty="0" smtClean="0"/>
              <a:t>meet</a:t>
            </a:r>
            <a:r>
              <a:rPr lang="en-US" dirty="0"/>
              <a:t> </a:t>
            </a:r>
            <a:r>
              <a:rPr lang="en-US" dirty="0" smtClean="0"/>
              <a:t>with </a:t>
            </a:r>
            <a:r>
              <a:rPr lang="en-US" dirty="0"/>
              <a:t>patients</a:t>
            </a:r>
            <a:r>
              <a:rPr lang="en-US" dirty="0" smtClean="0"/>
              <a:t>, customers </a:t>
            </a:r>
            <a:r>
              <a:rPr lang="en-US" dirty="0"/>
              <a:t>or clients. </a:t>
            </a:r>
          </a:p>
          <a:p>
            <a:r>
              <a:rPr lang="en-US" dirty="0" smtClean="0"/>
              <a:t>Using </a:t>
            </a:r>
            <a:r>
              <a:rPr lang="en-US" dirty="0"/>
              <a:t>an </a:t>
            </a:r>
            <a:r>
              <a:rPr lang="en-US" dirty="0" smtClean="0"/>
              <a:t>optional, new safe</a:t>
            </a:r>
            <a:r>
              <a:rPr lang="en-US" dirty="0"/>
              <a:t>-harbor </a:t>
            </a:r>
            <a:r>
              <a:rPr lang="en-US" dirty="0" smtClean="0"/>
              <a:t>method</a:t>
            </a:r>
            <a:r>
              <a:rPr lang="en-US" dirty="0"/>
              <a:t/>
            </a:r>
            <a:br>
              <a:rPr lang="en-US" dirty="0"/>
            </a:br>
            <a:r>
              <a:rPr lang="en-US" dirty="0"/>
              <a:t>(effective for tax years beginning in 2013</a:t>
            </a:r>
            <a:r>
              <a:rPr lang="en-US" dirty="0" smtClean="0"/>
              <a:t>),</a:t>
            </a:r>
            <a:br>
              <a:rPr lang="en-US" dirty="0" smtClean="0"/>
            </a:br>
            <a:r>
              <a:rPr lang="en-US" dirty="0" smtClean="0"/>
              <a:t>taxpayers </a:t>
            </a:r>
            <a:r>
              <a:rPr lang="en-US" dirty="0"/>
              <a:t>can </a:t>
            </a:r>
            <a:r>
              <a:rPr lang="en-US" dirty="0" smtClean="0"/>
              <a:t>deduct $</a:t>
            </a:r>
            <a:r>
              <a:rPr lang="en-US" dirty="0"/>
              <a:t>5 per </a:t>
            </a:r>
            <a:r>
              <a:rPr lang="en-US" dirty="0" smtClean="0"/>
              <a:t>square</a:t>
            </a:r>
            <a:br>
              <a:rPr lang="en-US" dirty="0" smtClean="0"/>
            </a:br>
            <a:r>
              <a:rPr lang="en-US" dirty="0" smtClean="0"/>
              <a:t>foot </a:t>
            </a:r>
            <a:r>
              <a:rPr lang="en-US" dirty="0"/>
              <a:t>of home office </a:t>
            </a:r>
            <a:r>
              <a:rPr lang="en-US" dirty="0" smtClean="0"/>
              <a:t>space</a:t>
            </a:r>
            <a:br>
              <a:rPr lang="en-US" dirty="0" smtClean="0"/>
            </a:br>
            <a:r>
              <a:rPr lang="en-US" dirty="0" smtClean="0"/>
              <a:t>(</a:t>
            </a:r>
            <a:r>
              <a:rPr lang="en-US" dirty="0"/>
              <a:t>up to 300 square feet). </a:t>
            </a:r>
          </a:p>
          <a:p>
            <a:endParaRPr lang="en-US" dirty="0"/>
          </a:p>
        </p:txBody>
      </p:sp>
    </p:spTree>
    <p:extLst>
      <p:ext uri="{BB962C8B-B14F-4D97-AF65-F5344CB8AC3E}">
        <p14:creationId xmlns:p14="http://schemas.microsoft.com/office/powerpoint/2010/main" val="40917368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Learning Center">
      <a:dk1>
        <a:sysClr val="windowText" lastClr="000000"/>
      </a:dk1>
      <a:lt1>
        <a:sysClr val="window" lastClr="FFFFFF"/>
      </a:lt1>
      <a:dk2>
        <a:srgbClr val="1F497D"/>
      </a:dk2>
      <a:lt2>
        <a:srgbClr val="EEECE1"/>
      </a:lt2>
      <a:accent1>
        <a:srgbClr val="005BBF"/>
      </a:accent1>
      <a:accent2>
        <a:srgbClr val="F99B0C"/>
      </a:accent2>
      <a:accent3>
        <a:srgbClr val="C6CCBA"/>
      </a:accent3>
      <a:accent4>
        <a:srgbClr val="9EAA99"/>
      </a:accent4>
      <a:accent5>
        <a:srgbClr val="4B554B"/>
      </a:accent5>
      <a:accent6>
        <a:srgbClr val="0F339C"/>
      </a:accent6>
      <a:hlink>
        <a:srgbClr val="0000FF"/>
      </a:hlink>
      <a:folHlink>
        <a:srgbClr val="FF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D240585CB7F94D98967611348658E7" ma:contentTypeVersion="1" ma:contentTypeDescription="Create a new document." ma:contentTypeScope="" ma:versionID="0f1a2907726e2d5f88a60d0aa1da2f2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B35955A-A418-4925-9D23-481A0C29D90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EF47877-1DC7-49FE-8024-261B36DF4F37}">
  <ds:schemaRefs>
    <ds:schemaRef ds:uri="http://schemas.microsoft.com/sharepoint/v3/contenttype/forms"/>
  </ds:schemaRefs>
</ds:datastoreItem>
</file>

<file path=customXml/itemProps3.xml><?xml version="1.0" encoding="utf-8"?>
<ds:datastoreItem xmlns:ds="http://schemas.openxmlformats.org/officeDocument/2006/customXml" ds:itemID="{675E559D-D0B1-4C66-BFAD-DB7E7D7E6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12411</TotalTime>
  <Words>1597</Words>
  <Application>Microsoft Office PowerPoint</Application>
  <PresentationFormat>On-screen Show (4:3)</PresentationFormat>
  <Paragraphs>110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Geneva</vt:lpstr>
      <vt:lpstr>Georgia</vt:lpstr>
      <vt:lpstr>Lucida Grande</vt:lpstr>
      <vt:lpstr>Office Theme</vt:lpstr>
      <vt:lpstr>TOP TAX ISSUES FOR SMALL BUSINESS What Will Affect Your Next Return (and Beyond)?</vt:lpstr>
      <vt:lpstr>Cutting Through the Complexity</vt:lpstr>
      <vt:lpstr>Small Business Health Care Tax Credit</vt:lpstr>
      <vt:lpstr>Small Business Health Care Tax Credit</vt:lpstr>
      <vt:lpstr>Health Care Law and Larger Employers</vt:lpstr>
      <vt:lpstr>Section 179 Expense and Bonus Depreciation Deduction</vt:lpstr>
      <vt:lpstr>New Tax Rates on Ordinary Income and Capital Gains</vt:lpstr>
      <vt:lpstr>New 3.8% Tax on Net Investment Income</vt:lpstr>
      <vt:lpstr>Home Office Deduction</vt:lpstr>
      <vt:lpstr>SMALL BUSINESS PLANNING ISSUES Looking Beyond the Current Tax Return</vt:lpstr>
      <vt:lpstr>Choice of Entity</vt:lpstr>
      <vt:lpstr>Saving for Retirement</vt:lpstr>
      <vt:lpstr>State and Local Tax Concerns</vt:lpstr>
      <vt:lpstr>Planning Opportunities</vt:lpstr>
      <vt:lpstr>PowerPoint Presentation</vt:lpstr>
    </vt:vector>
  </TitlesOfParts>
  <Company>Capstrat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Saving Strategies for the 2012 Filing Season Presentation</dc:title>
  <dc:creator>Evan Carroll</dc:creator>
  <cp:lastModifiedBy>Aleshia Garrett</cp:lastModifiedBy>
  <cp:revision>366</cp:revision>
  <cp:lastPrinted>2013-11-13T17:00:07Z</cp:lastPrinted>
  <dcterms:created xsi:type="dcterms:W3CDTF">2010-12-14T17:03:41Z</dcterms:created>
  <dcterms:modified xsi:type="dcterms:W3CDTF">2015-01-21T16:28:56Z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0x010100C4D240585CB7F94D98967611348658E7</vt:lpwstr>
  </property>
  <property fmtid="{D5CDD505-2E9C-101B-9397-08002B2CF9AE}" pid="3" name="FooterCopyrightInfo">
    <vt:lpwstr>false</vt:lpwstr>
  </property>
  <property fmtid="{D5CDD505-2E9C-101B-9397-08002B2CF9AE}" pid="4" name="PublishingContact">
    <vt:lpwstr/>
  </property>
  <property fmtid="{D5CDD505-2E9C-101B-9397-08002B2CF9AE}" pid="5" name="CopyrightInfo">
    <vt:lpwstr>false</vt:lpwstr>
  </property>
  <property fmtid="{D5CDD505-2E9C-101B-9397-08002B2CF9AE}" pid="6" name="Topic">
    <vt:lpwstr>3bdc2af1-3545-41ac-8731-596bf3510b28,882664c2-8cfc-48e8-af6a-4286816570ec,096d9d39-b2d6-4784-9943-487b8d37b883,69a50e77-4c8f-49eb-a249-42c33be294ce,84653a2f-e83b-40aa-91a9-6ff0231dd551,6441f3c5-5b91-48b3-acc8-a0f1374131bf,20ad14ab-6bf4-45b6-9372-50cb26747</vt:lpwstr>
  </property>
  <property fmtid="{D5CDD505-2E9C-101B-9397-08002B2CF9AE}" pid="7" name="RSS">
    <vt:lpwstr>;#False;#;#</vt:lpwstr>
  </property>
  <property fmtid="{D5CDD505-2E9C-101B-9397-08002B2CF9AE}" pid="8" name="Abstract">
    <vt:lpwstr>&lt;div&gt;This PowerPoint covers tax saving strategies for the 2012 filing season. It is a PowerPoint document that can easily be edited for firm or practice. This PowerPoint is great for client presentations or civic group meetings.&lt;/div&gt;
</vt:lpwstr>
  </property>
  <property fmtid="{D5CDD505-2E9C-101B-9397-08002B2CF9AE}" pid="9" name="DocumentType">
    <vt:lpwstr>9afbdaed-e3ab-42d9-8326-94708d42cc33</vt:lpwstr>
  </property>
  <property fmtid="{D5CDD505-2E9C-101B-9397-08002B2CF9AE}" pid="10" name="PublishingContactPicture">
    <vt:lpwstr/>
  </property>
  <property fmtid="{D5CDD505-2E9C-101B-9397-08002B2CF9AE}" pid="11" name="LegacyUrl">
    <vt:lpwstr/>
  </property>
  <property fmtid="{D5CDD505-2E9C-101B-9397-08002B2CF9AE}" pid="12" name="ExcludeFromSearch">
    <vt:lpwstr>false</vt:lpwstr>
  </property>
  <property fmtid="{D5CDD505-2E9C-101B-9397-08002B2CF9AE}" pid="13" name="PublishingVariationRelationshipLinkFieldID">
    <vt:lpwstr/>
  </property>
  <property fmtid="{D5CDD505-2E9C-101B-9397-08002B2CF9AE}" pid="14" name="DisplayGuidedNavigation">
    <vt:lpwstr>Show</vt:lpwstr>
  </property>
  <property fmtid="{D5CDD505-2E9C-101B-9397-08002B2CF9AE}" pid="15" name="Comments">
    <vt:lpwstr>&lt;div&gt;This PowerPoint covers tax saving strategies for the 2012 filing season. It is a&amp;nbsp;PowerPoint document that can be edited for your firm or practice.&lt;/div&gt;</vt:lpwstr>
  </property>
  <property fmtid="{D5CDD505-2E9C-101B-9397-08002B2CF9AE}" pid="16" name="Roles">
    <vt:lpwstr>;#AICPA.RLUNV0001;#</vt:lpwstr>
  </property>
</Properties>
</file>